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3"/>
  </p:notesMasterIdLst>
  <p:sldIdLst>
    <p:sldId id="256" r:id="rId2"/>
    <p:sldId id="282" r:id="rId3"/>
    <p:sldId id="262" r:id="rId4"/>
    <p:sldId id="283" r:id="rId5"/>
    <p:sldId id="284" r:id="rId6"/>
    <p:sldId id="268" r:id="rId7"/>
    <p:sldId id="286" r:id="rId8"/>
    <p:sldId id="289" r:id="rId9"/>
    <p:sldId id="287" r:id="rId10"/>
    <p:sldId id="288" r:id="rId11"/>
    <p:sldId id="269" r:id="rId12"/>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Heiða Óskarsdóttir" initials="AHÓ"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101" d="100"/>
          <a:sy n="101" d="100"/>
        </p:scale>
        <p:origin x="684" y="102"/>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50444" y="0"/>
            <a:ext cx="2945659" cy="493633"/>
          </a:xfrm>
          <a:prstGeom prst="rect">
            <a:avLst/>
          </a:prstGeom>
        </p:spPr>
        <p:txBody>
          <a:bodyPr vert="horz" lIns="91440" tIns="45720" rIns="91440" bIns="45720" rtlCol="0"/>
          <a:lstStyle>
            <a:lvl1pPr algn="r">
              <a:defRPr sz="1200">
                <a:latin typeface="Arial" charset="0"/>
              </a:defRPr>
            </a:lvl1pPr>
          </a:lstStyle>
          <a:p>
            <a:pPr>
              <a:defRPr/>
            </a:pPr>
            <a:fld id="{CEB216A8-C21C-4FBF-B37A-984E0E8A0C90}" type="datetimeFigureOut">
              <a:rPr lang="en-US"/>
              <a:pPr>
                <a:defRPr/>
              </a:pPr>
              <a:t>9/30/2020</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566AD12-7DFF-4A18-A3A1-1062584B2AD6}" type="slidenum">
              <a:rPr lang="en-US" altLang="is-IS"/>
              <a:pPr/>
              <a:t>‹#›</a:t>
            </a:fld>
            <a:endParaRPr lang="en-US" altLang="is-IS"/>
          </a:p>
        </p:txBody>
      </p:sp>
    </p:spTree>
    <p:extLst>
      <p:ext uri="{BB962C8B-B14F-4D97-AF65-F5344CB8AC3E}">
        <p14:creationId xmlns:p14="http://schemas.microsoft.com/office/powerpoint/2010/main" val="37992726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fld id="{3566AD12-7DFF-4A18-A3A1-1062584B2AD6}" type="slidenum">
              <a:rPr lang="en-US" altLang="is-IS" smtClean="0"/>
              <a:pPr/>
              <a:t>3</a:t>
            </a:fld>
            <a:endParaRPr lang="en-US" altLang="is-IS"/>
          </a:p>
        </p:txBody>
      </p:sp>
    </p:spTree>
    <p:extLst>
      <p:ext uri="{BB962C8B-B14F-4D97-AF65-F5344CB8AC3E}">
        <p14:creationId xmlns:p14="http://schemas.microsoft.com/office/powerpoint/2010/main" val="1033589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fld id="{3566AD12-7DFF-4A18-A3A1-1062584B2AD6}" type="slidenum">
              <a:rPr lang="en-US" altLang="is-IS" smtClean="0"/>
              <a:pPr/>
              <a:t>6</a:t>
            </a:fld>
            <a:endParaRPr lang="en-US" altLang="is-IS"/>
          </a:p>
        </p:txBody>
      </p:sp>
    </p:spTree>
    <p:extLst>
      <p:ext uri="{BB962C8B-B14F-4D97-AF65-F5344CB8AC3E}">
        <p14:creationId xmlns:p14="http://schemas.microsoft.com/office/powerpoint/2010/main" val="2010749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8490BF0E-D968-49C3-84C3-8B7E8837DFF0}" type="datetimeFigureOut">
              <a:rPr lang="en-US"/>
              <a:pPr>
                <a:defRPr/>
              </a:pPr>
              <a:t>9/30/2020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9B64EA1-C758-4C27-95F0-1A3E80D23504}" type="slidenum">
              <a:rPr lang="en-US" altLang="is-IS"/>
              <a:pPr/>
              <a:t>‹#›</a:t>
            </a:fld>
            <a:endParaRPr lang="en-US" altLang="is-IS"/>
          </a:p>
        </p:txBody>
      </p:sp>
    </p:spTree>
    <p:extLst>
      <p:ext uri="{BB962C8B-B14F-4D97-AF65-F5344CB8AC3E}">
        <p14:creationId xmlns:p14="http://schemas.microsoft.com/office/powerpoint/2010/main" val="1042201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1210DCA-FF81-4DF0-84B3-4FA2AF8735ED}"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5B0CE8-2FBC-4FC1-A9CF-1EB8C466681E}" type="slidenum">
              <a:rPr lang="en-US" altLang="is-IS"/>
              <a:pPr/>
              <a:t>‹#›</a:t>
            </a:fld>
            <a:endParaRPr lang="en-US" altLang="is-IS"/>
          </a:p>
        </p:txBody>
      </p:sp>
    </p:spTree>
    <p:extLst>
      <p:ext uri="{BB962C8B-B14F-4D97-AF65-F5344CB8AC3E}">
        <p14:creationId xmlns:p14="http://schemas.microsoft.com/office/powerpoint/2010/main" val="3124780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60F6C28-1DD7-4614-8538-DF06C7F2FF92}"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01F24DB-3ED0-466D-AAAA-F85D21511E7E}" type="slidenum">
              <a:rPr lang="en-US" altLang="is-IS"/>
              <a:pPr/>
              <a:t>‹#›</a:t>
            </a:fld>
            <a:endParaRPr lang="en-US" altLang="is-IS"/>
          </a:p>
        </p:txBody>
      </p:sp>
    </p:spTree>
    <p:extLst>
      <p:ext uri="{BB962C8B-B14F-4D97-AF65-F5344CB8AC3E}">
        <p14:creationId xmlns:p14="http://schemas.microsoft.com/office/powerpoint/2010/main" val="363581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607F77A-EB55-41E9-8CD5-C7C218C34828}"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A5CC31-E47C-4DB5-B08C-7B240F8E62ED}" type="slidenum">
              <a:rPr lang="en-US" altLang="is-IS"/>
              <a:pPr/>
              <a:t>‹#›</a:t>
            </a:fld>
            <a:endParaRPr lang="en-US" altLang="is-IS"/>
          </a:p>
        </p:txBody>
      </p:sp>
    </p:spTree>
    <p:extLst>
      <p:ext uri="{BB962C8B-B14F-4D97-AF65-F5344CB8AC3E}">
        <p14:creationId xmlns:p14="http://schemas.microsoft.com/office/powerpoint/2010/main" val="3377180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B504E94-55AA-407A-B0F9-D36B9DF9BB6E}" type="datetimeFigureOut">
              <a:rPr lang="en-US"/>
              <a:pPr>
                <a:defRPr/>
              </a:pPr>
              <a:t>9/30/2020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568AFC1-19BB-4E21-958E-14CDA8AE3246}" type="slidenum">
              <a:rPr lang="en-US" altLang="is-IS"/>
              <a:pPr/>
              <a:t>‹#›</a:t>
            </a:fld>
            <a:endParaRPr lang="en-US" altLang="is-IS"/>
          </a:p>
        </p:txBody>
      </p:sp>
    </p:spTree>
    <p:extLst>
      <p:ext uri="{BB962C8B-B14F-4D97-AF65-F5344CB8AC3E}">
        <p14:creationId xmlns:p14="http://schemas.microsoft.com/office/powerpoint/2010/main" val="19760655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298307D-8F15-4DC4-BDF6-7C8353905084}" type="datetimeFigureOut">
              <a:rPr lang="en-US"/>
              <a:pPr>
                <a:defRPr/>
              </a:pPr>
              <a:t>9/30/2020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EAF592F-A868-4F0A-8F8B-517C554A2B14}" type="slidenum">
              <a:rPr lang="en-US" altLang="is-IS"/>
              <a:pPr/>
              <a:t>‹#›</a:t>
            </a:fld>
            <a:endParaRPr lang="en-US" altLang="is-IS"/>
          </a:p>
        </p:txBody>
      </p:sp>
    </p:spTree>
    <p:extLst>
      <p:ext uri="{BB962C8B-B14F-4D97-AF65-F5344CB8AC3E}">
        <p14:creationId xmlns:p14="http://schemas.microsoft.com/office/powerpoint/2010/main" val="3737662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240C86E9-4808-4FBC-9971-59C62CC7668D}" type="datetimeFigureOut">
              <a:rPr lang="en-US"/>
              <a:pPr>
                <a:defRPr/>
              </a:pPr>
              <a:t>9/30/2020</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063FF7CB-43D9-425C-82C4-50E5DF96A588}" type="slidenum">
              <a:rPr lang="en-US" altLang="is-IS"/>
              <a:pPr/>
              <a:t>‹#›</a:t>
            </a:fld>
            <a:endParaRPr lang="en-US" altLang="is-IS"/>
          </a:p>
        </p:txBody>
      </p:sp>
    </p:spTree>
    <p:extLst>
      <p:ext uri="{BB962C8B-B14F-4D97-AF65-F5344CB8AC3E}">
        <p14:creationId xmlns:p14="http://schemas.microsoft.com/office/powerpoint/2010/main" val="78918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6B42561-74F7-43E4-B34E-C7CB2467D012}" type="datetimeFigureOut">
              <a:rPr lang="en-US"/>
              <a:pPr>
                <a:defRPr/>
              </a:pPr>
              <a:t>9/30/2020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475E496-869D-4972-B00A-253E74DCEF4C}" type="slidenum">
              <a:rPr lang="en-US" altLang="is-IS"/>
              <a:pPr/>
              <a:t>‹#›</a:t>
            </a:fld>
            <a:endParaRPr lang="en-US" altLang="is-IS"/>
          </a:p>
        </p:txBody>
      </p:sp>
    </p:spTree>
    <p:extLst>
      <p:ext uri="{BB962C8B-B14F-4D97-AF65-F5344CB8AC3E}">
        <p14:creationId xmlns:p14="http://schemas.microsoft.com/office/powerpoint/2010/main" val="4205454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4C7AA7-7DD2-4840-A94C-BFE3099065A1}" type="datetimeFigureOut">
              <a:rPr lang="en-US"/>
              <a:pPr>
                <a:defRPr/>
              </a:pPr>
              <a:t>9/30/2020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05F2752-692A-471B-BC7C-EB7223034952}" type="slidenum">
              <a:rPr lang="en-US" altLang="is-IS"/>
              <a:pPr/>
              <a:t>‹#›</a:t>
            </a:fld>
            <a:endParaRPr lang="en-US" altLang="is-IS"/>
          </a:p>
        </p:txBody>
      </p:sp>
    </p:spTree>
    <p:extLst>
      <p:ext uri="{BB962C8B-B14F-4D97-AF65-F5344CB8AC3E}">
        <p14:creationId xmlns:p14="http://schemas.microsoft.com/office/powerpoint/2010/main" val="3787286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8C1BA000-22F3-469E-BA04-08A1E7220124}" type="datetimeFigureOut">
              <a:rPr lang="en-US"/>
              <a:pPr>
                <a:defRPr/>
              </a:pPr>
              <a:t>9/30/2020</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E9B92823-D791-464F-A7F9-3AC1DCEC9D38}" type="slidenum">
              <a:rPr lang="en-US" altLang="is-IS"/>
              <a:pPr/>
              <a:t>‹#›</a:t>
            </a:fld>
            <a:endParaRPr lang="en-US" altLang="is-IS"/>
          </a:p>
        </p:txBody>
      </p:sp>
    </p:spTree>
    <p:extLst>
      <p:ext uri="{BB962C8B-B14F-4D97-AF65-F5344CB8AC3E}">
        <p14:creationId xmlns:p14="http://schemas.microsoft.com/office/powerpoint/2010/main" val="257470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72D9055-880B-4BB4-AE19-38FC262F1B09}" type="datetimeFigureOut">
              <a:rPr lang="en-US"/>
              <a:pPr>
                <a:defRPr/>
              </a:pPr>
              <a:t>9/30/2020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4B9DA8C-9F2A-462E-85A0-55D4EFFD53BA}" type="slidenum">
              <a:rPr lang="en-US" altLang="is-IS"/>
              <a:pPr/>
              <a:t>‹#›</a:t>
            </a:fld>
            <a:endParaRPr lang="en-US" altLang="is-IS"/>
          </a:p>
        </p:txBody>
      </p:sp>
    </p:spTree>
    <p:extLst>
      <p:ext uri="{BB962C8B-B14F-4D97-AF65-F5344CB8AC3E}">
        <p14:creationId xmlns:p14="http://schemas.microsoft.com/office/powerpoint/2010/main" val="1303776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s-IS"/>
              <a:t>Click to edit Master text styles</a:t>
            </a:r>
          </a:p>
          <a:p>
            <a:pPr lvl="1"/>
            <a:r>
              <a:rPr lang="en-US" altLang="is-IS"/>
              <a:t>Second level</a:t>
            </a:r>
          </a:p>
          <a:p>
            <a:pPr lvl="2"/>
            <a:r>
              <a:rPr lang="en-US" altLang="is-IS"/>
              <a:t>Third level</a:t>
            </a:r>
          </a:p>
          <a:p>
            <a:pPr lvl="3"/>
            <a:r>
              <a:rPr lang="en-US" altLang="is-IS"/>
              <a:t>Fourth level</a:t>
            </a:r>
          </a:p>
          <a:p>
            <a:pPr lvl="4"/>
            <a:r>
              <a:rPr lang="en-US" altLang="is-IS"/>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latin typeface="Arial" charset="0"/>
              </a:defRPr>
            </a:lvl1pPr>
          </a:lstStyle>
          <a:p>
            <a:pPr>
              <a:defRPr/>
            </a:pPr>
            <a:fld id="{E97F271D-1DE2-4FDF-BE41-C825F713A302}" type="datetimeFigureOut">
              <a:rPr lang="en-US"/>
              <a:pPr>
                <a:defRPr/>
              </a:pPr>
              <a:t>9/30/2020</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a:defRPr sz="1400" b="1">
                <a:solidFill>
                  <a:srgbClr val="FFFFFF"/>
                </a:solidFill>
              </a:defRPr>
            </a:lvl1pPr>
          </a:lstStyle>
          <a:p>
            <a:fld id="{43F38608-5651-4128-9166-91DCD1E56467}" type="slidenum">
              <a:rPr lang="en-US" altLang="is-IS"/>
              <a:pPr/>
              <a:t>‹#›</a:t>
            </a:fld>
            <a:endParaRPr lang="en-US" altLang="is-IS"/>
          </a:p>
        </p:txBody>
      </p:sp>
    </p:spTree>
  </p:cSld>
  <p:clrMap bg1="lt1" tx1="dk1" bg2="lt2" tx2="dk2" accent1="accent1" accent2="accent2" accent3="accent3" accent4="accent4" accent5="accent5" accent6="accent6" hlink="hlink" folHlink="folHlink"/>
  <p:sldLayoutIdLst>
    <p:sldLayoutId id="2147484003" r:id="rId1"/>
    <p:sldLayoutId id="2147483996" r:id="rId2"/>
    <p:sldLayoutId id="2147484004" r:id="rId3"/>
    <p:sldLayoutId id="2147483997" r:id="rId4"/>
    <p:sldLayoutId id="2147484005" r:id="rId5"/>
    <p:sldLayoutId id="2147483998" r:id="rId6"/>
    <p:sldLayoutId id="2147483999" r:id="rId7"/>
    <p:sldLayoutId id="2147484006" r:id="rId8"/>
    <p:sldLayoutId id="2147484000" r:id="rId9"/>
    <p:sldLayoutId id="2147484001" r:id="rId10"/>
    <p:sldLayoutId id="2147484002"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57400" y="3505200"/>
            <a:ext cx="6400800" cy="1752600"/>
          </a:xfrm>
        </p:spPr>
        <p:txBody>
          <a:bodyPr rtlCol="0">
            <a:normAutofit/>
          </a:bodyPr>
          <a:lstStyle/>
          <a:p>
            <a:pPr algn="r" eaLnBrk="1" fontAlgn="auto" hangingPunct="1">
              <a:spcAft>
                <a:spcPts val="0"/>
              </a:spcAft>
              <a:buFont typeface="Wingdings"/>
              <a:buNone/>
              <a:defRPr/>
            </a:pPr>
            <a:endParaRPr lang="is-IS" dirty="0">
              <a:solidFill>
                <a:schemeClr val="accent4"/>
              </a:solidFill>
            </a:endParaRPr>
          </a:p>
          <a:p>
            <a:pPr algn="r" eaLnBrk="1" fontAlgn="auto" hangingPunct="1">
              <a:spcAft>
                <a:spcPts val="0"/>
              </a:spcAft>
              <a:buFont typeface="Wingdings"/>
              <a:buNone/>
              <a:defRPr/>
            </a:pPr>
            <a:r>
              <a:rPr lang="is-IS" sz="2800" b="1" i="1" dirty="0">
                <a:solidFill>
                  <a:schemeClr val="accent1"/>
                </a:solidFill>
                <a:effectLst>
                  <a:outerShdw blurRad="38100" dist="38100" dir="2700000" algn="tl">
                    <a:srgbClr val="000000">
                      <a:alpha val="43137"/>
                    </a:srgbClr>
                  </a:outerShdw>
                </a:effectLst>
              </a:rPr>
              <a:t>Starfsáætlun  2020-2021</a:t>
            </a:r>
          </a:p>
        </p:txBody>
      </p:sp>
      <p:pic>
        <p:nvPicPr>
          <p:cNvPr id="6147" name="Picture 4" descr="C:\Users\gudnyanna\Desktop\Merki Tjarnarskóg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762000"/>
            <a:ext cx="6572250"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57800"/>
          </a:xfrm>
        </p:spPr>
        <p:txBody>
          <a:bodyPr/>
          <a:lstStyle/>
          <a:p>
            <a:pPr marL="0" indent="0">
              <a:buNone/>
            </a:pPr>
            <a:r>
              <a:rPr lang="is-IS" sz="1800" b="1" dirty="0">
                <a:latin typeface="Calibri" panose="020F0502020204030204" pitchFamily="34" charset="0"/>
              </a:rPr>
              <a:t>Innra og ytra mat</a:t>
            </a:r>
          </a:p>
          <a:p>
            <a:pPr marL="0" indent="0">
              <a:buNone/>
            </a:pPr>
            <a:r>
              <a:rPr lang="is-IS" sz="1800" dirty="0">
                <a:latin typeface="Calibri" panose="020F0502020204030204" pitchFamily="34" charset="0"/>
              </a:rPr>
              <a:t>Til að auka gæði skólastarfsins, tryggja þróun þess og gæta að börnin fái þá menntun sem þeim ber samkvæmt  lögum um leikskóla, metum við það markvisst á hverju ári. Við notum margar leiðir til að meta starf leikskólans og til að fá sem heildstæðustu sýnina á skólastarfið þá leitum við eftir þátttöku foreldra, starfsmanna og barna. Sem hluta af lýðræðislegum vinnubrögðum við innra mat skólans er bæði notað </a:t>
            </a:r>
            <a:r>
              <a:rPr lang="is-IS" sz="1800" dirty="0" err="1">
                <a:latin typeface="Calibri" panose="020F0502020204030204" pitchFamily="34" charset="0"/>
              </a:rPr>
              <a:t>óformlegt</a:t>
            </a:r>
            <a:r>
              <a:rPr lang="is-IS" sz="1800" dirty="0">
                <a:latin typeface="Calibri" panose="020F0502020204030204" pitchFamily="34" charset="0"/>
              </a:rPr>
              <a:t> mat og formlegt mat, t.d.:</a:t>
            </a:r>
          </a:p>
          <a:p>
            <a:r>
              <a:rPr lang="is-IS" sz="1800" dirty="0" err="1">
                <a:latin typeface="Calibri" panose="020F0502020204030204" pitchFamily="34" charset="0"/>
              </a:rPr>
              <a:t>Óformlegt</a:t>
            </a:r>
            <a:r>
              <a:rPr lang="is-IS" sz="1800" dirty="0">
                <a:latin typeface="Calibri" panose="020F0502020204030204" pitchFamily="34" charset="0"/>
              </a:rPr>
              <a:t> mat er m.a. fundir, foreldraviðtöl, samtöl.  </a:t>
            </a:r>
          </a:p>
          <a:p>
            <a:r>
              <a:rPr lang="is-IS" sz="1800" dirty="0">
                <a:latin typeface="Calibri" panose="020F0502020204030204" pitchFamily="34" charset="0"/>
              </a:rPr>
              <a:t>Formlegt mat er t.d. Skólapúlsinn, starfsmannasamtöl, kannanir og spurningarlistar.  </a:t>
            </a:r>
          </a:p>
          <a:p>
            <a:r>
              <a:rPr lang="is-IS" sz="1800" dirty="0">
                <a:latin typeface="Calibri" panose="020F0502020204030204" pitchFamily="34" charset="0"/>
              </a:rPr>
              <a:t>Framkvæmd ytra mats og eftirlit er í höndum Fljótsdalshéraðs.</a:t>
            </a:r>
          </a:p>
          <a:p>
            <a:pPr marL="0" indent="0">
              <a:buNone/>
            </a:pPr>
            <a:endParaRPr lang="is-IS" sz="1800" dirty="0">
              <a:latin typeface="Calibri" panose="020F0502020204030204" pitchFamily="34" charset="0"/>
            </a:endParaRPr>
          </a:p>
          <a:p>
            <a:pPr marL="0" indent="0">
              <a:buNone/>
            </a:pPr>
            <a:r>
              <a:rPr lang="is-IS" sz="1800" b="1" dirty="0">
                <a:latin typeface="Calibri" panose="020F0502020204030204" pitchFamily="34" charset="0"/>
              </a:rPr>
              <a:t>Nemar</a:t>
            </a:r>
          </a:p>
          <a:p>
            <a:pPr marL="0" indent="0">
              <a:buNone/>
            </a:pPr>
            <a:r>
              <a:rPr lang="is-IS" sz="1800" dirty="0">
                <a:latin typeface="Calibri" panose="020F0502020204030204" pitchFamily="34" charset="0"/>
              </a:rPr>
              <a:t>Í gildi er samningur við Háskóla Íslands og Háskólann á Akureyri um samstarf vegna leikskólakennaranema. Það er mikilvægt fyrir okkar skólaþróun að vera í þessu samstarfi. Með því að fá reglulega til okkar nema, náum við að heyra um allt það nýjasta sem er að gerast í leikskólafræðunum. Það er ekki orðið ljóst hvort einhverjir nemar koma til okkar í sitt vettvangsnám næsta skólaár. </a:t>
            </a:r>
          </a:p>
          <a:p>
            <a:endParaRPr lang="is-IS" dirty="0"/>
          </a:p>
        </p:txBody>
      </p:sp>
      <p:sp>
        <p:nvSpPr>
          <p:cNvPr id="4" name="Title 3"/>
          <p:cNvSpPr>
            <a:spLocks noGrp="1"/>
          </p:cNvSpPr>
          <p:nvPr>
            <p:ph type="title"/>
          </p:nvPr>
        </p:nvSpPr>
        <p:spPr/>
        <p:txBody>
          <a:bodyPr>
            <a:normAutofit/>
          </a:bodyPr>
          <a:lstStyle/>
          <a:p>
            <a:r>
              <a:rPr lang="is-IS" sz="3600" dirty="0">
                <a:solidFill>
                  <a:srgbClr val="33CC33"/>
                </a:solidFill>
                <a:latin typeface="Calibri" panose="020F0502020204030204" pitchFamily="34" charset="0"/>
              </a:rPr>
              <a:t>Skólaþróun</a:t>
            </a:r>
          </a:p>
        </p:txBody>
      </p:sp>
    </p:spTree>
    <p:extLst>
      <p:ext uri="{BB962C8B-B14F-4D97-AF65-F5344CB8AC3E}">
        <p14:creationId xmlns:p14="http://schemas.microsoft.com/office/powerpoint/2010/main" val="4183962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is-IS" sz="3600" dirty="0">
                <a:solidFill>
                  <a:srgbClr val="33CC33"/>
                </a:solidFill>
                <a:latin typeface="Calibri" panose="020F0502020204030204" pitchFamily="34" charset="0"/>
              </a:rPr>
              <a:t>Lokaorð</a:t>
            </a:r>
          </a:p>
        </p:txBody>
      </p:sp>
      <p:sp>
        <p:nvSpPr>
          <p:cNvPr id="28675" name="Content Placeholder 2"/>
          <p:cNvSpPr>
            <a:spLocks noGrp="1"/>
          </p:cNvSpPr>
          <p:nvPr>
            <p:ph idx="1"/>
          </p:nvPr>
        </p:nvSpPr>
        <p:spPr/>
        <p:txBody>
          <a:bodyPr/>
          <a:lstStyle/>
          <a:p>
            <a:endParaRPr lang="is-IS" sz="1200" dirty="0"/>
          </a:p>
          <a:p>
            <a:endParaRPr lang="is-IS" sz="1200" dirty="0"/>
          </a:p>
          <a:p>
            <a:r>
              <a:rPr lang="is-IS" sz="1200" dirty="0"/>
              <a:t>Starfsáætlun sem þessi hefur verið unnin í leikskólanum í allmörg ár en með henni tekst okkur að ramma starfið inni og auðveldara er fyrir starfsfólk að stefna í sömu átt. Starfsáætlunin er unnin upp úr mati á starfinu síðastliðinn vetur og byggir á hugmyndafræði, stefnu og hefðum Tjarnarskógar.</a:t>
            </a:r>
          </a:p>
          <a:p>
            <a:r>
              <a:rPr lang="is-IS" sz="1200" dirty="0"/>
              <a:t>Leikskólastarfið í Tjarnarskógi hefur þróast farsældarlega undanfarin ár og er orðið ansi </a:t>
            </a:r>
            <a:r>
              <a:rPr lang="is-IS" sz="1200" dirty="0" err="1"/>
              <a:t>fastmótað</a:t>
            </a:r>
            <a:r>
              <a:rPr lang="is-IS" sz="1200" dirty="0"/>
              <a:t>. Þó höfum við áhyggjur af langri vistun barna og löngum vinnutíma kennara þar sem álag er mikið. Hér áður fyrir minnkaði álag á deildunum þegar leið á daginn því hátt hlutfall barna fór heim klukkan 14. Nú dvelja börnin langflest í 7 tíma, eða fleiri, sem verður til þess að starfsfólk þarf að vinna lengri dag. Þetta finnum við vel í Tjarnarskógi og hafa veikindi starfsfólks, bæði skammtíma og langtíma, sett svip sinn á starf leikskólans og má því spyrja sig hversu mikil áhrif álag í starfi hefur á heilsu starfsfólks?</a:t>
            </a:r>
          </a:p>
          <a:p>
            <a:r>
              <a:rPr lang="is-IS" sz="1200" dirty="0"/>
              <a:t>Sérkennsla eykst í Tjarnarskógi á milli ára og eru börnin sem þurfa á einhvers konar stuðningi/aðstoð að halda yngri nú en oft áður. Sem betur fer starfar hjá okkur fagfólk sem hefur þekkingu og reynslu til sjá hjá ungum börnum ef það eru frávik í þroska og hegðun. Þar sem við leggjum áherslu á </a:t>
            </a:r>
            <a:r>
              <a:rPr lang="is-IS" sz="1200" dirty="0" err="1"/>
              <a:t>snemmtæka</a:t>
            </a:r>
            <a:r>
              <a:rPr lang="is-IS" sz="1200" dirty="0"/>
              <a:t> íhlutun grípum við inn í og veitum þann stuðning sem þarf svo einstaklingurinn nái að þroskast og dafna. Það er gott að finna að baklandið styður vel við okkur og er tilbúið að veita auka fjármagni til leikskólans þegar grunur vaknar um frávik hjá barni.</a:t>
            </a:r>
          </a:p>
          <a:p>
            <a:pPr algn="just" eaLnBrk="1" hangingPunct="1">
              <a:buFont typeface="Wingdings" panose="05000000000000000000" pitchFamily="2" charset="2"/>
              <a:buNone/>
            </a:pPr>
            <a:endParaRPr lang="is-IS" altLang="is-IS" sz="1400" dirty="0">
              <a:latin typeface="Calibri" panose="020F0502020204030204" pitchFamily="34" charset="0"/>
            </a:endParaRPr>
          </a:p>
          <a:p>
            <a:pPr eaLnBrk="1" hangingPunct="1">
              <a:buFont typeface="Wingdings" panose="05000000000000000000" pitchFamily="2" charset="2"/>
              <a:buNone/>
            </a:pPr>
            <a:endParaRPr lang="is-IS" altLang="is-IS" sz="1400" dirty="0">
              <a:latin typeface="Calibri" panose="020F0502020204030204" pitchFamily="34" charset="0"/>
            </a:endParaRPr>
          </a:p>
          <a:p>
            <a:pPr algn="r" eaLnBrk="1" hangingPunct="1">
              <a:buFont typeface="Wingdings" panose="05000000000000000000" pitchFamily="2" charset="2"/>
              <a:buNone/>
            </a:pPr>
            <a:endParaRPr lang="is-IS" altLang="is-IS" sz="1400" dirty="0">
              <a:latin typeface="Calibri" panose="020F0502020204030204" pitchFamily="34" charset="0"/>
            </a:endParaRPr>
          </a:p>
          <a:p>
            <a:pPr algn="r" eaLnBrk="1" hangingPunct="1">
              <a:buFont typeface="Wingdings" panose="05000000000000000000" pitchFamily="2" charset="2"/>
              <a:buNone/>
            </a:pPr>
            <a:r>
              <a:rPr lang="is-IS" altLang="is-IS" sz="1400" dirty="0">
                <a:latin typeface="Calibri" panose="020F0502020204030204" pitchFamily="34" charset="0"/>
              </a:rPr>
              <a:t>_____________________________________</a:t>
            </a:r>
          </a:p>
          <a:p>
            <a:pPr algn="ctr" eaLnBrk="1" hangingPunct="1">
              <a:buFont typeface="Wingdings" panose="05000000000000000000" pitchFamily="2" charset="2"/>
              <a:buNone/>
            </a:pPr>
            <a:r>
              <a:rPr lang="is-IS" altLang="is-IS" sz="1400" dirty="0">
                <a:latin typeface="Calibri" panose="020F0502020204030204" pitchFamily="34" charset="0"/>
              </a:rPr>
              <a:t>                                                                                  		 Sigríður Herdís Pálsdóttir og Lembi Seia Sangla</a:t>
            </a:r>
          </a:p>
          <a:p>
            <a:pPr algn="ctr" eaLnBrk="1" hangingPunct="1">
              <a:buFont typeface="Wingdings" panose="05000000000000000000" pitchFamily="2" charset="2"/>
              <a:buNone/>
            </a:pPr>
            <a:endParaRPr lang="is-IS" altLang="is-IS" sz="1400" dirty="0">
              <a:latin typeface="Calibri" panose="020F0502020204030204" pitchFamily="34" charset="0"/>
            </a:endParaRPr>
          </a:p>
          <a:p>
            <a:pPr algn="ctr" eaLnBrk="1" hangingPunct="1">
              <a:buFont typeface="Wingdings" panose="05000000000000000000" pitchFamily="2" charset="2"/>
              <a:buNone/>
            </a:pPr>
            <a:endParaRPr lang="is-IS" altLang="is-IS" sz="1200" dirty="0"/>
          </a:p>
          <a:p>
            <a:pPr eaLnBrk="1" hangingPunct="1">
              <a:buFont typeface="Wingdings" panose="05000000000000000000" pitchFamily="2" charset="2"/>
              <a:buNone/>
            </a:pPr>
            <a:endParaRPr lang="is-IS" altLang="is-IS" sz="1200" dirty="0"/>
          </a:p>
          <a:p>
            <a:pPr eaLnBrk="1" hangingPunct="1">
              <a:buFont typeface="Wingdings" panose="05000000000000000000" pitchFamily="2" charset="2"/>
              <a:buNone/>
            </a:pPr>
            <a:endParaRPr lang="is-IS" altLang="is-I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a:bodyPr>
          <a:lstStyle/>
          <a:p>
            <a:r>
              <a:rPr lang="is-IS" sz="3600" dirty="0">
                <a:solidFill>
                  <a:srgbClr val="33CC33"/>
                </a:solidFill>
                <a:latin typeface="Calibri" panose="020F0502020204030204" pitchFamily="34" charset="0"/>
              </a:rPr>
              <a:t>Börn og kennarar</a:t>
            </a:r>
          </a:p>
        </p:txBody>
      </p:sp>
      <p:sp>
        <p:nvSpPr>
          <p:cNvPr id="3" name="Content Placeholder 2"/>
          <p:cNvSpPr>
            <a:spLocks noGrp="1"/>
          </p:cNvSpPr>
          <p:nvPr>
            <p:ph idx="1"/>
          </p:nvPr>
        </p:nvSpPr>
        <p:spPr>
          <a:xfrm>
            <a:off x="457200" y="1295400"/>
            <a:ext cx="3145971" cy="5181599"/>
          </a:xfrm>
        </p:spPr>
        <p:style>
          <a:lnRef idx="2">
            <a:schemeClr val="dk1"/>
          </a:lnRef>
          <a:fillRef idx="1">
            <a:schemeClr val="lt1"/>
          </a:fillRef>
          <a:effectRef idx="0">
            <a:schemeClr val="dk1"/>
          </a:effectRef>
          <a:fontRef idx="minor">
            <a:schemeClr val="dk1"/>
          </a:fontRef>
        </p:style>
        <p:txBody>
          <a:bodyPr/>
          <a:lstStyle/>
          <a:p>
            <a:pPr marL="0" indent="0">
              <a:buNone/>
            </a:pPr>
            <a:r>
              <a:rPr lang="en-US" sz="1200" dirty="0">
                <a:latin typeface="Calibri" panose="020F0502020204030204" pitchFamily="34" charset="0"/>
              </a:rPr>
              <a:t>Í </a:t>
            </a:r>
            <a:r>
              <a:rPr lang="en-US" sz="1200" dirty="0" err="1">
                <a:latin typeface="Calibri" panose="020F0502020204030204" pitchFamily="34" charset="0"/>
              </a:rPr>
              <a:t>Tjarnarskógi</a:t>
            </a:r>
            <a:r>
              <a:rPr lang="en-US" sz="1200" dirty="0">
                <a:latin typeface="Calibri" panose="020F0502020204030204" pitchFamily="34" charset="0"/>
              </a:rPr>
              <a:t> </a:t>
            </a:r>
            <a:r>
              <a:rPr lang="en-US" sz="1200" dirty="0" err="1">
                <a:latin typeface="Calibri" panose="020F0502020204030204" pitchFamily="34" charset="0"/>
              </a:rPr>
              <a:t>verða</a:t>
            </a:r>
            <a:r>
              <a:rPr lang="en-US" sz="1200" dirty="0">
                <a:latin typeface="Calibri" panose="020F0502020204030204" pitchFamily="34" charset="0"/>
              </a:rPr>
              <a:t>  181 </a:t>
            </a:r>
            <a:r>
              <a:rPr lang="en-US" sz="1200" dirty="0" err="1">
                <a:latin typeface="Calibri" panose="020F0502020204030204" pitchFamily="34" charset="0"/>
              </a:rPr>
              <a:t>börn</a:t>
            </a:r>
            <a:r>
              <a:rPr lang="en-US" sz="1200" dirty="0">
                <a:latin typeface="Calibri" panose="020F0502020204030204" pitchFamily="34" charset="0"/>
              </a:rPr>
              <a:t> á </a:t>
            </a:r>
            <a:r>
              <a:rPr lang="en-US" sz="1200" dirty="0" err="1">
                <a:latin typeface="Calibri" panose="020F0502020204030204" pitchFamily="34" charset="0"/>
              </a:rPr>
              <a:t>aldrinum</a:t>
            </a:r>
            <a:r>
              <a:rPr lang="en-US" sz="1200" dirty="0">
                <a:latin typeface="Calibri" panose="020F0502020204030204" pitchFamily="34" charset="0"/>
              </a:rPr>
              <a:t> 1 – 5 </a:t>
            </a:r>
            <a:r>
              <a:rPr lang="en-US" sz="1200" dirty="0" err="1">
                <a:latin typeface="Calibri" panose="020F0502020204030204" pitchFamily="34" charset="0"/>
              </a:rPr>
              <a:t>ára</a:t>
            </a:r>
            <a:r>
              <a:rPr lang="en-US" sz="1200" dirty="0">
                <a:latin typeface="Calibri" panose="020F0502020204030204" pitchFamily="34" charset="0"/>
              </a:rPr>
              <a:t> og </a:t>
            </a:r>
            <a:r>
              <a:rPr lang="en-US" sz="1200" dirty="0" err="1">
                <a:latin typeface="Calibri" panose="020F0502020204030204" pitchFamily="34" charset="0"/>
              </a:rPr>
              <a:t>starfsmenn</a:t>
            </a:r>
            <a:r>
              <a:rPr lang="en-US" sz="1200" dirty="0">
                <a:latin typeface="Calibri" panose="020F0502020204030204" pitchFamily="34" charset="0"/>
              </a:rPr>
              <a:t> </a:t>
            </a:r>
            <a:r>
              <a:rPr lang="en-US" sz="1200" dirty="0" err="1">
                <a:latin typeface="Calibri" panose="020F0502020204030204" pitchFamily="34" charset="0"/>
              </a:rPr>
              <a:t>eru</a:t>
            </a:r>
            <a:r>
              <a:rPr lang="en-US" sz="1200">
                <a:latin typeface="Calibri" panose="020F0502020204030204" pitchFamily="34" charset="0"/>
              </a:rPr>
              <a:t> 64 </a:t>
            </a:r>
            <a:r>
              <a:rPr lang="en-US" sz="1200" dirty="0">
                <a:latin typeface="Calibri" panose="020F0502020204030204" pitchFamily="34" charset="0"/>
              </a:rPr>
              <a:t>í  </a:t>
            </a:r>
            <a:r>
              <a:rPr lang="en-US" sz="1200" dirty="0" err="1">
                <a:latin typeface="Calibri" panose="020F0502020204030204" pitchFamily="34" charset="0"/>
              </a:rPr>
              <a:t>tæpum</a:t>
            </a:r>
            <a:r>
              <a:rPr lang="en-US" sz="1200" dirty="0">
                <a:latin typeface="Calibri" panose="020F0502020204030204" pitchFamily="34" charset="0"/>
              </a:rPr>
              <a:t> 52 </a:t>
            </a:r>
            <a:r>
              <a:rPr lang="en-US" sz="1200" dirty="0" err="1">
                <a:latin typeface="Calibri" panose="020F0502020204030204" pitchFamily="34" charset="0"/>
              </a:rPr>
              <a:t>stöðugildum</a:t>
            </a:r>
            <a:r>
              <a:rPr lang="en-US" sz="1200" dirty="0">
                <a:latin typeface="Calibri" panose="020F0502020204030204" pitchFamily="34" charset="0"/>
              </a:rPr>
              <a:t>  </a:t>
            </a:r>
            <a:r>
              <a:rPr lang="en-US" sz="1200" dirty="0" err="1">
                <a:latin typeface="Calibri" panose="020F0502020204030204" pitchFamily="34" charset="0"/>
              </a:rPr>
              <a:t>Vistunartími</a:t>
            </a:r>
            <a:r>
              <a:rPr lang="en-US" sz="1200" dirty="0">
                <a:latin typeface="Calibri" panose="020F0502020204030204" pitchFamily="34" charset="0"/>
              </a:rPr>
              <a:t> </a:t>
            </a:r>
            <a:r>
              <a:rPr lang="en-US" sz="1200" dirty="0" err="1">
                <a:latin typeface="Calibri" panose="020F0502020204030204" pitchFamily="34" charset="0"/>
              </a:rPr>
              <a:t>barnanna</a:t>
            </a:r>
            <a:r>
              <a:rPr lang="en-US" sz="1200" dirty="0">
                <a:latin typeface="Calibri" panose="020F0502020204030204" pitchFamily="34" charset="0"/>
              </a:rPr>
              <a:t> </a:t>
            </a:r>
            <a:r>
              <a:rPr lang="en-US" sz="1200" dirty="0" err="1">
                <a:latin typeface="Calibri" panose="020F0502020204030204" pitchFamily="34" charset="0"/>
              </a:rPr>
              <a:t>hefur</a:t>
            </a:r>
            <a:r>
              <a:rPr lang="en-US" sz="1200" dirty="0">
                <a:latin typeface="Calibri" panose="020F0502020204030204" pitchFamily="34" charset="0"/>
              </a:rPr>
              <a:t> </a:t>
            </a:r>
            <a:r>
              <a:rPr lang="en-US" sz="1200" dirty="0" err="1">
                <a:latin typeface="Calibri" panose="020F0502020204030204" pitchFamily="34" charset="0"/>
              </a:rPr>
              <a:t>breyst</a:t>
            </a:r>
            <a:r>
              <a:rPr lang="en-US" sz="1200" dirty="0">
                <a:latin typeface="Calibri" panose="020F0502020204030204" pitchFamily="34" charset="0"/>
              </a:rPr>
              <a:t> og </a:t>
            </a:r>
            <a:r>
              <a:rPr lang="en-US" sz="1200" dirty="0" err="1">
                <a:latin typeface="Calibri" panose="020F0502020204030204" pitchFamily="34" charset="0"/>
              </a:rPr>
              <a:t>er</a:t>
            </a:r>
            <a:r>
              <a:rPr lang="en-US" sz="1200" dirty="0">
                <a:latin typeface="Calibri" panose="020F0502020204030204" pitchFamily="34" charset="0"/>
              </a:rPr>
              <a:t> </a:t>
            </a:r>
            <a:r>
              <a:rPr lang="en-US" sz="1200" dirty="0" err="1">
                <a:latin typeface="Calibri" panose="020F0502020204030204" pitchFamily="34" charset="0"/>
              </a:rPr>
              <a:t>nú</a:t>
            </a:r>
            <a:r>
              <a:rPr lang="en-US" sz="1200" dirty="0">
                <a:latin typeface="Calibri" panose="020F0502020204030204" pitchFamily="34" charset="0"/>
              </a:rPr>
              <a:t> </a:t>
            </a:r>
            <a:r>
              <a:rPr lang="en-US" sz="1200" dirty="0" err="1">
                <a:latin typeface="Calibri" panose="020F0502020204030204" pitchFamily="34" charset="0"/>
              </a:rPr>
              <a:t>lengri</a:t>
            </a:r>
            <a:r>
              <a:rPr lang="en-US" sz="1200" dirty="0">
                <a:latin typeface="Calibri" panose="020F0502020204030204" pitchFamily="34" charset="0"/>
              </a:rPr>
              <a:t> </a:t>
            </a:r>
            <a:r>
              <a:rPr lang="en-US" sz="1200" dirty="0" err="1">
                <a:latin typeface="Calibri" panose="020F0502020204030204" pitchFamily="34" charset="0"/>
              </a:rPr>
              <a:t>en</a:t>
            </a:r>
            <a:r>
              <a:rPr lang="en-US" sz="1200" dirty="0">
                <a:latin typeface="Calibri" panose="020F0502020204030204" pitchFamily="34" charset="0"/>
              </a:rPr>
              <a:t> </a:t>
            </a:r>
            <a:r>
              <a:rPr lang="en-US" sz="1200" dirty="0" err="1">
                <a:latin typeface="Calibri" panose="020F0502020204030204" pitchFamily="34" charset="0"/>
              </a:rPr>
              <a:t>áður</a:t>
            </a:r>
            <a:r>
              <a:rPr lang="en-US" sz="1200" dirty="0">
                <a:latin typeface="Calibri" panose="020F0502020204030204" pitchFamily="34" charset="0"/>
              </a:rPr>
              <a:t>, </a:t>
            </a:r>
            <a:r>
              <a:rPr lang="en-US" sz="1200" dirty="0" err="1">
                <a:latin typeface="Calibri" panose="020F0502020204030204" pitchFamily="34" charset="0"/>
              </a:rPr>
              <a:t>þ.e</a:t>
            </a:r>
            <a:r>
              <a:rPr lang="en-US" sz="1200" dirty="0">
                <a:latin typeface="Calibri" panose="020F0502020204030204" pitchFamily="34" charset="0"/>
              </a:rPr>
              <a:t>. </a:t>
            </a:r>
            <a:r>
              <a:rPr lang="en-US" sz="1200" dirty="0" err="1">
                <a:latin typeface="Calibri" panose="020F0502020204030204" pitchFamily="34" charset="0"/>
              </a:rPr>
              <a:t>börnin</a:t>
            </a:r>
            <a:r>
              <a:rPr lang="en-US" sz="1200" dirty="0">
                <a:latin typeface="Calibri" panose="020F0502020204030204" pitchFamily="34" charset="0"/>
              </a:rPr>
              <a:t> </a:t>
            </a:r>
            <a:r>
              <a:rPr lang="en-US" sz="1200" dirty="0" err="1">
                <a:latin typeface="Calibri" panose="020F0502020204030204" pitchFamily="34" charset="0"/>
              </a:rPr>
              <a:t>mæta</a:t>
            </a:r>
            <a:r>
              <a:rPr lang="en-US" sz="1200" dirty="0">
                <a:latin typeface="Calibri" panose="020F0502020204030204" pitchFamily="34" charset="0"/>
              </a:rPr>
              <a:t> </a:t>
            </a:r>
            <a:r>
              <a:rPr lang="en-US" sz="1200" dirty="0" err="1">
                <a:latin typeface="Calibri" panose="020F0502020204030204" pitchFamily="34" charset="0"/>
              </a:rPr>
              <a:t>fyrr</a:t>
            </a:r>
            <a:r>
              <a:rPr lang="en-US" sz="1200" dirty="0">
                <a:latin typeface="Calibri" panose="020F0502020204030204" pitchFamily="34" charset="0"/>
              </a:rPr>
              <a:t> og </a:t>
            </a:r>
            <a:r>
              <a:rPr lang="en-US" sz="1200" dirty="0" err="1">
                <a:latin typeface="Calibri" panose="020F0502020204030204" pitchFamily="34" charset="0"/>
              </a:rPr>
              <a:t>dvelja</a:t>
            </a:r>
            <a:r>
              <a:rPr lang="en-US" sz="1200" dirty="0">
                <a:latin typeface="Calibri" panose="020F0502020204030204" pitchFamily="34" charset="0"/>
              </a:rPr>
              <a:t> </a:t>
            </a:r>
            <a:r>
              <a:rPr lang="en-US" sz="1200" dirty="0" err="1">
                <a:latin typeface="Calibri" panose="020F0502020204030204" pitchFamily="34" charset="0"/>
              </a:rPr>
              <a:t>lengur</a:t>
            </a:r>
            <a:r>
              <a:rPr lang="en-US" sz="1200" dirty="0">
                <a:latin typeface="Calibri" panose="020F0502020204030204" pitchFamily="34" charset="0"/>
              </a:rPr>
              <a:t> í </a:t>
            </a:r>
            <a:r>
              <a:rPr lang="en-US" sz="1200" dirty="0" err="1">
                <a:latin typeface="Calibri" panose="020F0502020204030204" pitchFamily="34" charset="0"/>
              </a:rPr>
              <a:t>leikskólanum</a:t>
            </a:r>
            <a:r>
              <a:rPr lang="en-US" sz="1200" dirty="0">
                <a:latin typeface="Calibri" panose="020F0502020204030204" pitchFamily="34" charset="0"/>
              </a:rPr>
              <a:t>. </a:t>
            </a:r>
          </a:p>
          <a:p>
            <a:pPr marL="0" indent="0">
              <a:buNone/>
            </a:pPr>
            <a:r>
              <a:rPr lang="en-US" sz="1200" b="1" dirty="0" err="1">
                <a:latin typeface="Calibri" panose="020F0502020204030204" pitchFamily="34" charset="0"/>
              </a:rPr>
              <a:t>Aðlögun</a:t>
            </a:r>
            <a:endParaRPr lang="is-IS" sz="1200" b="1" dirty="0">
              <a:latin typeface="Calibri" panose="020F0502020204030204" pitchFamily="34" charset="0"/>
            </a:endParaRPr>
          </a:p>
          <a:p>
            <a:pPr marL="0" indent="0">
              <a:buNone/>
            </a:pPr>
            <a:r>
              <a:rPr lang="is-IS" sz="1200" dirty="0">
                <a:latin typeface="Calibri" panose="020F0502020204030204" pitchFamily="34" charset="0"/>
              </a:rPr>
              <a:t>Í Tjarnarskógi </a:t>
            </a:r>
            <a:r>
              <a:rPr lang="is-IS" sz="1200" dirty="0">
                <a:solidFill>
                  <a:schemeClr val="tx1"/>
                </a:solidFill>
                <a:latin typeface="Calibri" panose="020F0502020204030204" pitchFamily="34" charset="0"/>
              </a:rPr>
              <a:t>hófu 46 ný </a:t>
            </a:r>
            <a:r>
              <a:rPr lang="is-IS" sz="1200" dirty="0">
                <a:latin typeface="Calibri" panose="020F0502020204030204" pitchFamily="34" charset="0"/>
              </a:rPr>
              <a:t>börn nám frá ágúst til október. Meirihluti aðlögunar  fór fram í ágúst. Flest nýju börnin eru á yngstu deildunum, eins og gefur að skilja, en einnig eignuðust börnin á eldri deildum nýja félaga.  </a:t>
            </a:r>
          </a:p>
        </p:txBody>
      </p:sp>
      <p:graphicFrame>
        <p:nvGraphicFramePr>
          <p:cNvPr id="5" name="Table 4"/>
          <p:cNvGraphicFramePr>
            <a:graphicFrameLocks noGrp="1"/>
          </p:cNvGraphicFramePr>
          <p:nvPr>
            <p:extLst>
              <p:ext uri="{D42A27DB-BD31-4B8C-83A1-F6EECF244321}">
                <p14:modId xmlns:p14="http://schemas.microsoft.com/office/powerpoint/2010/main" val="1713910290"/>
              </p:ext>
            </p:extLst>
          </p:nvPr>
        </p:nvGraphicFramePr>
        <p:xfrm>
          <a:off x="3810000" y="152400"/>
          <a:ext cx="5257801" cy="6629400"/>
        </p:xfrm>
        <a:graphic>
          <a:graphicData uri="http://schemas.openxmlformats.org/drawingml/2006/table">
            <a:tbl>
              <a:tblPr firstRow="1" firstCol="1" bandRow="1"/>
              <a:tblGrid>
                <a:gridCol w="1679144">
                  <a:extLst>
                    <a:ext uri="{9D8B030D-6E8A-4147-A177-3AD203B41FA5}">
                      <a16:colId xmlns:a16="http://schemas.microsoft.com/office/drawing/2014/main" val="20000"/>
                    </a:ext>
                  </a:extLst>
                </a:gridCol>
                <a:gridCol w="1825863">
                  <a:extLst>
                    <a:ext uri="{9D8B030D-6E8A-4147-A177-3AD203B41FA5}">
                      <a16:colId xmlns:a16="http://schemas.microsoft.com/office/drawing/2014/main" val="20001"/>
                    </a:ext>
                  </a:extLst>
                </a:gridCol>
                <a:gridCol w="1752794">
                  <a:extLst>
                    <a:ext uri="{9D8B030D-6E8A-4147-A177-3AD203B41FA5}">
                      <a16:colId xmlns:a16="http://schemas.microsoft.com/office/drawing/2014/main" val="20002"/>
                    </a:ext>
                  </a:extLst>
                </a:gridCol>
              </a:tblGrid>
              <a:tr h="1924545">
                <a:tc>
                  <a:txBody>
                    <a:bodyPr/>
                    <a:lstStyle/>
                    <a:p>
                      <a:pPr algn="l" fontAlgn="base">
                        <a:spcBef>
                          <a:spcPts val="290"/>
                        </a:spcBef>
                        <a:spcAft>
                          <a:spcPts val="0"/>
                        </a:spcAft>
                      </a:pPr>
                      <a:r>
                        <a:rPr lang="en-US" sz="105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Lyng</a:t>
                      </a:r>
                      <a:r>
                        <a:rPr lang="en-US" sz="105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is-IS" sz="105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2018 – 201</a:t>
                      </a:r>
                      <a:r>
                        <a:rPr lang="is-I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is-IS" sz="105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Lyng</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algn="l" fontAlgn="base">
                        <a:spcBef>
                          <a:spcPts val="290"/>
                        </a:spcBef>
                        <a:spcAft>
                          <a:spcPts val="0"/>
                        </a:spcAft>
                      </a:pP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Dagmar  8:00-16:00</a:t>
                      </a:r>
                    </a:p>
                    <a:p>
                      <a:pPr algn="l" fontAlgn="base">
                        <a:spcBef>
                          <a:spcPts val="290"/>
                        </a:spcBef>
                        <a:spcAft>
                          <a:spcPts val="0"/>
                        </a:spcAft>
                      </a:pP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Berglind  8:00 - 16:15</a:t>
                      </a:r>
                    </a:p>
                    <a:p>
                      <a:pPr algn="l" fontAlgn="base">
                        <a:spcBef>
                          <a:spcPts val="290"/>
                        </a:spcBef>
                        <a:spcAft>
                          <a:spcPts val="0"/>
                        </a:spcAft>
                      </a:pP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Lísa  9:00 - 14:45 </a:t>
                      </a:r>
                      <a:r>
                        <a:rPr lang="en-US" sz="9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mán-þrið</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til</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15 </a:t>
                      </a:r>
                    </a:p>
                    <a:p>
                      <a:pPr algn="l" fontAlgn="base">
                        <a:spcBef>
                          <a:spcPts val="290"/>
                        </a:spcBef>
                        <a:spcAft>
                          <a:spcPts val="0"/>
                        </a:spcAft>
                      </a:pP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Liliia 8:45 - 15:30	</a:t>
                      </a:r>
                    </a:p>
                    <a:p>
                      <a:pPr algn="l" fontAlgn="base">
                        <a:spcBef>
                          <a:spcPts val="290"/>
                        </a:spcBef>
                        <a:spcAft>
                          <a:spcPts val="0"/>
                        </a:spcAft>
                      </a:pPr>
                      <a:r>
                        <a:rPr lang="en-US" sz="900" b="1"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Undirbúningur</a:t>
                      </a:r>
                      <a:r>
                        <a:rPr lang="en-US" sz="9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a:t>
                      </a:r>
                      <a:r>
                        <a:rPr lang="en-US" sz="900" b="1"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afleysing</a:t>
                      </a:r>
                      <a:endParaRPr lang="en-US" sz="9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fontAlgn="base">
                        <a:spcBef>
                          <a:spcPts val="290"/>
                        </a:spcBef>
                        <a:spcAft>
                          <a:spcPts val="0"/>
                        </a:spcAft>
                      </a:pPr>
                      <a:r>
                        <a:rPr lang="is-IS" sz="900" b="0" i="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Katrín Dóra 8:00-12:00</a:t>
                      </a:r>
                    </a:p>
                    <a:p>
                      <a:pPr algn="l" fontAlgn="base">
                        <a:spcBef>
                          <a:spcPts val="290"/>
                        </a:spcBef>
                        <a:spcAft>
                          <a:spcPts val="0"/>
                        </a:spcAft>
                      </a:pPr>
                      <a:r>
                        <a:rPr lang="is-IS" sz="900" b="0" i="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Belinda 12:00-16:00</a:t>
                      </a:r>
                      <a:endParaRPr lang="nn-NO" sz="900" i="1"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spcBef>
                          <a:spcPts val="290"/>
                        </a:spcBef>
                        <a:spcAft>
                          <a:spcPts val="0"/>
                        </a:spcAft>
                      </a:pPr>
                      <a:r>
                        <a:rPr lang="en-US" sz="105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Lauf</a:t>
                      </a:r>
                      <a:r>
                        <a:rPr lang="en-US" sz="105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is-IS" sz="105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2018-2019</a:t>
                      </a:r>
                    </a:p>
                    <a:p>
                      <a:pPr algn="l" fontAlgn="base">
                        <a:spcBef>
                          <a:spcPts val="290"/>
                        </a:spcBef>
                        <a:spcAft>
                          <a:spcPts val="0"/>
                        </a:spcAft>
                      </a:pPr>
                      <a:r>
                        <a:rPr lang="nn-NO" sz="900" i="1" dirty="0">
                          <a:effectLst/>
                          <a:latin typeface="Calibri" panose="020F0502020204030204" pitchFamily="34" charset="0"/>
                          <a:ea typeface="Times New Roman" panose="02020603050405020304" pitchFamily="18" charset="0"/>
                        </a:rPr>
                        <a:t>Katrín  8:00 - 16:00</a:t>
                      </a:r>
                    </a:p>
                    <a:p>
                      <a:pPr algn="l" fontAlgn="base">
                        <a:spcBef>
                          <a:spcPts val="290"/>
                        </a:spcBef>
                        <a:spcAft>
                          <a:spcPts val="0"/>
                        </a:spcAft>
                      </a:pPr>
                      <a:r>
                        <a:rPr lang="nn-NO" sz="900" i="1" dirty="0">
                          <a:effectLst/>
                          <a:latin typeface="Calibri" panose="020F0502020204030204" pitchFamily="34" charset="0"/>
                          <a:ea typeface="Times New Roman" panose="02020603050405020304" pitchFamily="18" charset="0"/>
                        </a:rPr>
                        <a:t>Mirka 8:00 – 16:00</a:t>
                      </a:r>
                    </a:p>
                    <a:p>
                      <a:pPr algn="l" fontAlgn="base">
                        <a:spcBef>
                          <a:spcPts val="290"/>
                        </a:spcBef>
                        <a:spcAft>
                          <a:spcPts val="0"/>
                        </a:spcAft>
                      </a:pPr>
                      <a:r>
                        <a:rPr lang="nn-NO" sz="900" i="1" baseline="0" dirty="0">
                          <a:effectLst/>
                          <a:latin typeface="Calibri" panose="020F0502020204030204" pitchFamily="34" charset="0"/>
                          <a:ea typeface="Times New Roman" panose="02020603050405020304" pitchFamily="18" charset="0"/>
                        </a:rPr>
                        <a:t>Jóna Björk8:15 – 16:15</a:t>
                      </a:r>
                    </a:p>
                    <a:p>
                      <a:pPr algn="l" fontAlgn="base">
                        <a:spcBef>
                          <a:spcPts val="290"/>
                        </a:spcBef>
                        <a:spcAft>
                          <a:spcPts val="0"/>
                        </a:spcAft>
                      </a:pPr>
                      <a:r>
                        <a:rPr lang="nn-NO" sz="900" i="1" baseline="0" dirty="0">
                          <a:effectLst/>
                          <a:latin typeface="Calibri" panose="020F0502020204030204" pitchFamily="34" charset="0"/>
                          <a:ea typeface="Times New Roman" panose="02020603050405020304" pitchFamily="18" charset="0"/>
                        </a:rPr>
                        <a:t>Elísa Björg 07:45 -16:15</a:t>
                      </a:r>
                    </a:p>
                    <a:p>
                      <a:pPr algn="l" fontAlgn="base">
                        <a:spcBef>
                          <a:spcPts val="290"/>
                        </a:spcBef>
                        <a:spcAft>
                          <a:spcPts val="0"/>
                        </a:spcAft>
                      </a:pPr>
                      <a:r>
                        <a:rPr lang="nn-NO" sz="900" i="1" baseline="0" dirty="0">
                          <a:effectLst/>
                          <a:latin typeface="Calibri" panose="020F0502020204030204" pitchFamily="34" charset="0"/>
                          <a:ea typeface="Times New Roman" panose="02020603050405020304" pitchFamily="18" charset="0"/>
                        </a:rPr>
                        <a:t> </a:t>
                      </a:r>
                      <a:endParaRPr lang="nn-NO" sz="900" i="1"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nn-NO" sz="900" b="1" i="1" dirty="0">
                          <a:solidFill>
                            <a:schemeClr val="tx1"/>
                          </a:solidFill>
                          <a:effectLst/>
                          <a:latin typeface="Calibri" panose="020F0502020204030204" pitchFamily="34" charset="0"/>
                          <a:ea typeface="Times New Roman" panose="02020603050405020304" pitchFamily="18" charset="0"/>
                        </a:rPr>
                        <a:t>Undirbúningur- afleysing</a:t>
                      </a:r>
                    </a:p>
                    <a:p>
                      <a:pPr algn="l" fontAlgn="base">
                        <a:spcBef>
                          <a:spcPts val="290"/>
                        </a:spcBef>
                        <a:spcAft>
                          <a:spcPts val="0"/>
                        </a:spcAft>
                      </a:pPr>
                      <a:r>
                        <a:rPr lang="nn-NO" sz="900" b="1" i="1" dirty="0">
                          <a:solidFill>
                            <a:schemeClr val="tx1"/>
                          </a:solidFill>
                          <a:effectLst/>
                          <a:latin typeface="Calibri" panose="020F0502020204030204" pitchFamily="34" charset="0"/>
                          <a:ea typeface="Times New Roman" panose="02020603050405020304" pitchFamily="18" charset="0"/>
                        </a:rPr>
                        <a:t> Særún 9-14:30</a:t>
                      </a:r>
                    </a:p>
                    <a:p>
                      <a:pPr algn="l" fontAlgn="base">
                        <a:spcBef>
                          <a:spcPts val="290"/>
                        </a:spcBef>
                        <a:spcAft>
                          <a:spcPts val="0"/>
                        </a:spcAft>
                      </a:pPr>
                      <a:r>
                        <a:rPr lang="is-IS" sz="900" i="1" dirty="0">
                          <a:effectLst/>
                          <a:latin typeface="Calibri" panose="020F0502020204030204" pitchFamily="34" charset="0"/>
                          <a:ea typeface="Times New Roman" panose="02020603050405020304" pitchFamily="18" charset="0"/>
                        </a:rPr>
                        <a:t> ekki á miðvikudögum</a:t>
                      </a: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spcBef>
                          <a:spcPts val="290"/>
                        </a:spcBef>
                        <a:spcAft>
                          <a:spcPts val="0"/>
                        </a:spcAft>
                      </a:pPr>
                      <a:r>
                        <a:rPr lang="en-US" sz="105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Barr         </a:t>
                      </a:r>
                      <a:endParaRPr lang="is-IS" sz="105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2018 – 201</a:t>
                      </a:r>
                      <a:r>
                        <a:rPr lang="is-I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is-IS" sz="1050" i="1"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Bryndís Þóra 8:00 – 16:00 </a:t>
                      </a:r>
                    </a:p>
                    <a:p>
                      <a:pPr marL="0" marR="0" lvl="0" indent="0" algn="l" defTabSz="914400" rtl="0" eaLnBrk="1" fontAlgn="base" latinLnBrk="0" hangingPunct="1">
                        <a:lnSpc>
                          <a:spcPct val="100000"/>
                        </a:lnSpc>
                        <a:spcBef>
                          <a:spcPts val="290"/>
                        </a:spcBef>
                        <a:spcAft>
                          <a:spcPts val="0"/>
                        </a:spcAft>
                        <a:buClrTx/>
                        <a:buSzTx/>
                        <a:buFontTx/>
                        <a:buNone/>
                        <a:tabLst/>
                        <a:defRPr/>
                      </a:pPr>
                      <a:r>
                        <a:rPr lang="nn-NO" sz="900" i="1" dirty="0">
                          <a:effectLst/>
                          <a:latin typeface="Calibri" panose="020F0502020204030204" pitchFamily="34" charset="0"/>
                          <a:ea typeface="Times New Roman" panose="02020603050405020304" pitchFamily="18" charset="0"/>
                        </a:rPr>
                        <a:t>Lilja 9:00-16:00</a:t>
                      </a:r>
                    </a:p>
                    <a:p>
                      <a:pPr marL="0" marR="0" lvl="0" indent="0" algn="l" defTabSz="914400" rtl="0" eaLnBrk="1" fontAlgn="base" latinLnBrk="0" hangingPunct="1">
                        <a:lnSpc>
                          <a:spcPct val="100000"/>
                        </a:lnSpc>
                        <a:spcBef>
                          <a:spcPts val="290"/>
                        </a:spcBef>
                        <a:spcAft>
                          <a:spcPts val="0"/>
                        </a:spcAft>
                        <a:buClrTx/>
                        <a:buSzTx/>
                        <a:buFontTx/>
                        <a:buNone/>
                        <a:tabLst/>
                        <a:defRPr/>
                      </a:pPr>
                      <a:r>
                        <a:rPr lang="nn-NO" sz="900" i="1" baseline="0" dirty="0">
                          <a:effectLst/>
                          <a:latin typeface="Calibri" panose="020F0502020204030204" pitchFamily="34" charset="0"/>
                          <a:ea typeface="Times New Roman" panose="02020603050405020304" pitchFamily="18" charset="0"/>
                        </a:rPr>
                        <a:t>Árndís Birgitta 8:45-14:15 </a:t>
                      </a:r>
                    </a:p>
                    <a:p>
                      <a:pPr algn="l" fontAlgn="base">
                        <a:spcBef>
                          <a:spcPts val="290"/>
                        </a:spcBef>
                        <a:spcAft>
                          <a:spcPts val="0"/>
                        </a:spcAft>
                      </a:pPr>
                      <a:r>
                        <a:rPr lang="en-US" sz="900" b="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Sveina</a:t>
                      </a:r>
                      <a:r>
                        <a:rPr lang="en-US" sz="900" b="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8:30-16:30</a:t>
                      </a:r>
                    </a:p>
                    <a:p>
                      <a:pPr algn="l" fontAlgn="base">
                        <a:spcBef>
                          <a:spcPts val="290"/>
                        </a:spcBef>
                        <a:spcAft>
                          <a:spcPts val="0"/>
                        </a:spcAft>
                      </a:pPr>
                      <a:r>
                        <a:rPr lang="en-US" sz="900" b="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Rut 8:00-14:00</a:t>
                      </a:r>
                    </a:p>
                    <a:p>
                      <a:pPr algn="l" fontAlgn="base">
                        <a:spcBef>
                          <a:spcPts val="290"/>
                        </a:spcBef>
                        <a:spcAft>
                          <a:spcPts val="0"/>
                        </a:spcAft>
                      </a:pPr>
                      <a:r>
                        <a:rPr lang="en-US" sz="900" b="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Manuela 7:45 – 8:45</a:t>
                      </a:r>
                    </a:p>
                    <a:p>
                      <a:pPr algn="l" fontAlgn="base">
                        <a:spcBef>
                          <a:spcPts val="290"/>
                        </a:spcBef>
                        <a:spcAft>
                          <a:spcPts val="0"/>
                        </a:spcAft>
                      </a:pPr>
                      <a:r>
                        <a:rPr lang="en-US" sz="900" b="1"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Undirbúningur</a:t>
                      </a:r>
                      <a:r>
                        <a:rPr lang="en-US" sz="9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a:t>
                      </a:r>
                      <a:r>
                        <a:rPr lang="en-US" sz="900" b="1"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afleysing</a:t>
                      </a:r>
                      <a:r>
                        <a:rPr lang="en-US" sz="9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algn="l" fontAlgn="base">
                        <a:spcBef>
                          <a:spcPts val="290"/>
                        </a:spcBef>
                        <a:spcAft>
                          <a:spcPts val="0"/>
                        </a:spcAft>
                      </a:pP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Svava 12:00 – 16:00 </a:t>
                      </a: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03393">
                <a:tc>
                  <a:txBody>
                    <a:bodyPr/>
                    <a:lstStyle/>
                    <a:p>
                      <a:pPr algn="l" fontAlgn="base">
                        <a:spcBef>
                          <a:spcPts val="290"/>
                        </a:spcBef>
                        <a:spcAft>
                          <a:spcPts val="0"/>
                        </a:spcAft>
                      </a:pPr>
                      <a:r>
                        <a:rPr lang="en-US" sz="105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Lundur</a:t>
                      </a:r>
                      <a:r>
                        <a:rPr lang="en-US" sz="105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is-IS" sz="105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1050" b="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 </a:t>
                      </a:r>
                      <a:r>
                        <a:rPr lang="en-US" sz="1050" b="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1050" b="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2017 – 201</a:t>
                      </a:r>
                      <a:r>
                        <a:rPr lang="is-IS" sz="1050" b="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is-IS" sz="1050" b="0" i="1"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kern="1200" baseline="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Soffia</a:t>
                      </a: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8:00 – 16:00  </a:t>
                      </a:r>
                      <a:endParaRPr lang="is-IS" sz="100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Inga </a:t>
                      </a:r>
                      <a:r>
                        <a:rPr lang="en-US" sz="900" kern="1200" baseline="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Eir</a:t>
                      </a: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7</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 – 16:00</a:t>
                      </a:r>
                      <a:endParaRPr lang="is-IS" sz="100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Bei 8:15-16:15</a:t>
                      </a:r>
                      <a:endParaRPr lang="is-IS" sz="100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nn-NO" sz="900" i="1" dirty="0">
                          <a:effectLst/>
                          <a:latin typeface="Calibri" panose="020F0502020204030204" pitchFamily="34" charset="0"/>
                          <a:ea typeface="Times New Roman" panose="02020603050405020304" pitchFamily="18" charset="0"/>
                        </a:rPr>
                        <a:t>Anna Birna 8:00-15:00</a:t>
                      </a:r>
                    </a:p>
                    <a:p>
                      <a:pPr algn="l" fontAlgn="base">
                        <a:spcBef>
                          <a:spcPts val="290"/>
                        </a:spcBef>
                        <a:spcAft>
                          <a:spcPts val="0"/>
                        </a:spcAft>
                      </a:pPr>
                      <a:r>
                        <a:rPr lang="nn-NO" sz="900" i="1" dirty="0">
                          <a:effectLst/>
                          <a:latin typeface="Calibri" panose="020F0502020204030204" pitchFamily="34" charset="0"/>
                          <a:ea typeface="Times New Roman" panose="02020603050405020304" pitchFamily="18" charset="0"/>
                        </a:rPr>
                        <a:t>Karlotta 9:00-14:00 þriðjud. – 16:00 </a:t>
                      </a:r>
                    </a:p>
                    <a:p>
                      <a:pPr algn="l" fontAlgn="base">
                        <a:spcBef>
                          <a:spcPts val="290"/>
                        </a:spcBef>
                        <a:spcAft>
                          <a:spcPts val="0"/>
                        </a:spcAft>
                      </a:pP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Íris 14:00 – 16:15 </a:t>
                      </a:r>
                    </a:p>
                    <a:p>
                      <a:pPr algn="l" fontAlgn="base">
                        <a:spcBef>
                          <a:spcPts val="290"/>
                        </a:spcBef>
                        <a:spcAft>
                          <a:spcPts val="0"/>
                        </a:spcAft>
                      </a:pP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Undirbúningur</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leysist</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innan</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deildar</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en</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Aðalheiður á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fimmtudögum</a:t>
                      </a:r>
                      <a:endPar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fontAlgn="base">
                        <a:spcBef>
                          <a:spcPts val="290"/>
                        </a:spcBef>
                        <a:spcAft>
                          <a:spcPts val="0"/>
                        </a:spcAft>
                      </a:pPr>
                      <a:endParaRPr lang="is-IS" sz="1000" dirty="0">
                        <a:solidFill>
                          <a:schemeClr val="tx1"/>
                        </a:solidFill>
                        <a:effectLst/>
                        <a:latin typeface="Calibri" panose="020F0502020204030204" pitchFamily="34" charset="0"/>
                        <a:ea typeface="Times New Roman" panose="02020603050405020304" pitchFamily="18" charset="0"/>
                      </a:endParaRPr>
                    </a:p>
                    <a:p>
                      <a:pPr algn="l" fontAlgn="base">
                        <a:spcBef>
                          <a:spcPts val="290"/>
                        </a:spcBef>
                        <a:spcAft>
                          <a:spcPts val="0"/>
                        </a:spcAft>
                      </a:pPr>
                      <a:endParaRPr lang="en-US" sz="9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spcBef>
                          <a:spcPts val="290"/>
                        </a:spcBef>
                        <a:spcAft>
                          <a:spcPts val="0"/>
                        </a:spcAft>
                      </a:pPr>
                      <a:r>
                        <a:rPr lang="en-US" sz="105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Rjóður</a:t>
                      </a:r>
                      <a:r>
                        <a:rPr lang="en-US" sz="105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is-IS" sz="1050" dirty="0">
                        <a:effectLst/>
                        <a:latin typeface="Calibri" panose="020F0502020204030204" pitchFamily="34" charset="0"/>
                        <a:ea typeface="Times New Roman" panose="02020603050405020304" pitchFamily="18" charset="0"/>
                      </a:endParaRPr>
                    </a:p>
                    <a:p>
                      <a:pPr marL="0" marR="0" lvl="0" indent="0" algn="l" defTabSz="914400" rtl="0" eaLnBrk="1" fontAlgn="base" latinLnBrk="0" hangingPunct="1">
                        <a:lnSpc>
                          <a:spcPct val="100000"/>
                        </a:lnSpc>
                        <a:spcBef>
                          <a:spcPts val="290"/>
                        </a:spcBef>
                        <a:spcAft>
                          <a:spcPts val="0"/>
                        </a:spcAft>
                        <a:buClrTx/>
                        <a:buSzTx/>
                        <a:buFontTx/>
                        <a:buNone/>
                        <a:tabLst/>
                        <a:defRPr/>
                      </a:pP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is-I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2017- 2016</a:t>
                      </a:r>
                      <a:endParaRPr lang="is-IS" sz="1050" i="1"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Guðrún Ásta 8:45-15:15 16:00 á fimmtudögum</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Kristín 8:00 – 16:00 ekki á föstud. </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Þorbjörg 9:00 -16:00  þri mætir 11 og til 15:00  </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Barbara 8:00-16:00</a:t>
                      </a:r>
                      <a:endParaRPr lang="en-US" sz="900" kern="120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290"/>
                        </a:spcBef>
                        <a:spcAft>
                          <a:spcPts val="0"/>
                        </a:spcAft>
                        <a:buClrTx/>
                        <a:buSzTx/>
                        <a:buFontTx/>
                        <a:buNone/>
                        <a:tabLst/>
                        <a:defRPr/>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Sonja 9:00 -14:00 á </a:t>
                      </a:r>
                      <a:r>
                        <a:rPr lang="is-IS" sz="900" kern="1200" baseline="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mánud</a:t>
                      </a: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og föstud.</a:t>
                      </a:r>
                    </a:p>
                    <a:p>
                      <a:pPr algn="l" fontAlgn="base">
                        <a:spcBef>
                          <a:spcPts val="290"/>
                        </a:spcBef>
                        <a:spcAft>
                          <a:spcPts val="0"/>
                        </a:spcAft>
                      </a:pPr>
                      <a:r>
                        <a:rPr lang="is-IS" sz="900" b="1"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Signý 8:30 -15:00</a:t>
                      </a:r>
                    </a:p>
                    <a:p>
                      <a:pPr algn="l" fontAlgn="base">
                        <a:spcBef>
                          <a:spcPts val="290"/>
                        </a:spcBef>
                        <a:spcAft>
                          <a:spcPts val="0"/>
                        </a:spcAft>
                      </a:pPr>
                      <a:r>
                        <a:rPr lang="is-IS" sz="900" b="1" kern="120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Undirbúningur – afleysing</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Simona Usic  8:30 – 16:30 mánudaga til15:15 föstudaga 7:45</a:t>
                      </a: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spcBef>
                          <a:spcPts val="290"/>
                        </a:spcBef>
                        <a:spcAft>
                          <a:spcPts val="0"/>
                        </a:spcAft>
                      </a:pPr>
                      <a:r>
                        <a:rPr lang="en-US" sz="105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Kjarr</a:t>
                      </a:r>
                      <a:r>
                        <a:rPr lang="en-US" sz="105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is-IS" sz="105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05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105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2017-2018</a:t>
                      </a:r>
                      <a:endParaRPr lang="is-IS" sz="1050" i="1"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Rósey  8:00 - </a:t>
                      </a: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16:00 </a:t>
                      </a:r>
                    </a:p>
                    <a:p>
                      <a:pPr algn="l" fontAlgn="base">
                        <a:spcBef>
                          <a:spcPts val="290"/>
                        </a:spcBef>
                        <a:spcAft>
                          <a:spcPts val="0"/>
                        </a:spcAft>
                      </a:pP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Áróra 8:00-14:00</a:t>
                      </a:r>
                    </a:p>
                    <a:p>
                      <a:pPr algn="l" fontAlgn="base">
                        <a:spcBef>
                          <a:spcPts val="290"/>
                        </a:spcBef>
                        <a:spcAft>
                          <a:spcPts val="0"/>
                        </a:spcAft>
                      </a:pP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Hulda 9:00-16:00 </a:t>
                      </a:r>
                      <a:r>
                        <a:rPr lang="is-IS" sz="9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mið.til</a:t>
                      </a: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14:00</a:t>
                      </a:r>
                    </a:p>
                    <a:p>
                      <a:pPr algn="l" fontAlgn="base">
                        <a:spcBef>
                          <a:spcPts val="290"/>
                        </a:spcBef>
                        <a:spcAft>
                          <a:spcPts val="0"/>
                        </a:spcAft>
                      </a:pP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Margrét Ragna 8:00-16:00</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Sérkennsla</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Sigrún Hanna 9:00-15:45</a:t>
                      </a:r>
                    </a:p>
                    <a:p>
                      <a:pPr marL="0" marR="0" lvl="0" indent="0" algn="l" defTabSz="914400" rtl="0" eaLnBrk="1" fontAlgn="base" latinLnBrk="0" hangingPunct="1">
                        <a:lnSpc>
                          <a:spcPct val="100000"/>
                        </a:lnSpc>
                        <a:spcBef>
                          <a:spcPts val="290"/>
                        </a:spcBef>
                        <a:spcAft>
                          <a:spcPts val="0"/>
                        </a:spcAft>
                        <a:buClrTx/>
                        <a:buSzTx/>
                        <a:buFontTx/>
                        <a:buNone/>
                        <a:tabLst/>
                        <a:defRPr/>
                      </a:pPr>
                      <a:r>
                        <a:rPr lang="en-US" sz="900" b="1" i="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Manuela 8:45-16:00</a:t>
                      </a:r>
                    </a:p>
                    <a:p>
                      <a:pPr algn="l" fontAlgn="base">
                        <a:spcBef>
                          <a:spcPts val="290"/>
                        </a:spcBef>
                        <a:spcAft>
                          <a:spcPts val="0"/>
                        </a:spcAft>
                      </a:pPr>
                      <a:r>
                        <a:rPr lang="en-US" sz="900" b="1" i="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Undirbúningur</a:t>
                      </a:r>
                      <a:r>
                        <a:rPr lang="en-US" sz="900" b="1" i="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 </a:t>
                      </a:r>
                      <a:r>
                        <a:rPr lang="en-US" sz="900" b="1" i="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afleysing</a:t>
                      </a:r>
                      <a:r>
                        <a:rPr lang="en-US" sz="900" b="1" i="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p>
                    <a:p>
                      <a:pPr algn="l" fontAlgn="base">
                        <a:spcBef>
                          <a:spcPts val="290"/>
                        </a:spcBef>
                        <a:spcAft>
                          <a:spcPts val="0"/>
                        </a:spcAft>
                      </a:pPr>
                      <a:r>
                        <a:rPr lang="en-US" sz="900" b="1" i="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Innan</a:t>
                      </a:r>
                      <a:r>
                        <a:rPr lang="en-US" sz="900" b="1" i="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i="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deildar</a:t>
                      </a:r>
                      <a:endParaRPr lang="en-US" sz="900" b="1" i="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fontAlgn="base">
                        <a:spcBef>
                          <a:spcPts val="290"/>
                        </a:spcBef>
                        <a:spcAft>
                          <a:spcPts val="0"/>
                        </a:spcAft>
                      </a:pPr>
                      <a:endParaRPr lang="is-IS" sz="1000" b="1" i="1" dirty="0">
                        <a:solidFill>
                          <a:schemeClr val="tx1"/>
                        </a:solidFill>
                        <a:effectLst/>
                        <a:latin typeface="Calibri" panose="020F0502020204030204" pitchFamily="34" charset="0"/>
                        <a:ea typeface="Times New Roman" panose="02020603050405020304" pitchFamily="18" charset="0"/>
                      </a:endParaRPr>
                    </a:p>
                    <a:p>
                      <a:pPr algn="l" fontAlgn="base">
                        <a:spcBef>
                          <a:spcPts val="290"/>
                        </a:spcBef>
                        <a:spcAft>
                          <a:spcPts val="0"/>
                        </a:spcAft>
                      </a:pPr>
                      <a:endParaRPr lang="is-IS" sz="1000" b="0" dirty="0">
                        <a:solidFill>
                          <a:schemeClr val="tx1"/>
                        </a:solidFill>
                        <a:effectLst/>
                        <a:latin typeface="Calibri" panose="020F0502020204030204" pitchFamily="34" charset="0"/>
                        <a:ea typeface="Times New Roman" panose="02020603050405020304" pitchFamily="18" charset="0"/>
                      </a:endParaRP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31720">
                <a:tc>
                  <a:txBody>
                    <a:bodyPr/>
                    <a:lstStyle/>
                    <a:p>
                      <a:pPr algn="l" fontAlgn="base">
                        <a:spcBef>
                          <a:spcPts val="290"/>
                        </a:spcBef>
                        <a:spcAft>
                          <a:spcPts val="0"/>
                        </a:spcAft>
                      </a:pPr>
                      <a:r>
                        <a:rPr lang="en-US" sz="90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Skógarbær</a:t>
                      </a:r>
                      <a:endParaRPr lang="is-IS" sz="100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  </a:t>
                      </a:r>
                      <a:r>
                        <a:rPr lang="en-US" sz="90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2015 – 201</a:t>
                      </a:r>
                      <a:r>
                        <a:rPr lang="is-I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 </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Heiðdís</a:t>
                      </a: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8:00 – 16:00 </a:t>
                      </a:r>
                    </a:p>
                    <a:p>
                      <a:pPr algn="l" fontAlgn="base">
                        <a:spcBef>
                          <a:spcPts val="290"/>
                        </a:spcBef>
                        <a:spcAft>
                          <a:spcPts val="0"/>
                        </a:spcAft>
                      </a:pP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Guðrún </a:t>
                      </a: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8:30 – 15:30</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Sigmar 7:30 -16:15 </a:t>
                      </a:r>
                    </a:p>
                    <a:p>
                      <a:pPr algn="l" fontAlgn="base">
                        <a:spcBef>
                          <a:spcPts val="290"/>
                        </a:spcBef>
                        <a:spcAft>
                          <a:spcPts val="0"/>
                        </a:spcAft>
                      </a:pPr>
                      <a:r>
                        <a:rPr lang="is-IS" sz="1000" kern="1200" baseline="0" dirty="0">
                          <a:solidFill>
                            <a:schemeClr val="tx1"/>
                          </a:solidFill>
                          <a:effectLst/>
                          <a:latin typeface="Calibri" panose="020F0502020204030204" pitchFamily="34" charset="0"/>
                          <a:ea typeface="Times New Roman" panose="02020603050405020304" pitchFamily="18" charset="0"/>
                          <a:cs typeface="+mn-cs"/>
                        </a:rPr>
                        <a:t>Margrét Sigríður 8:00-16:00</a:t>
                      </a:r>
                    </a:p>
                    <a:p>
                      <a:pPr algn="l" fontAlgn="base">
                        <a:spcBef>
                          <a:spcPts val="290"/>
                        </a:spcBef>
                        <a:spcAft>
                          <a:spcPts val="0"/>
                        </a:spcAft>
                      </a:pPr>
                      <a:endParaRPr lang="is-IS" sz="100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is-IS" sz="900" b="1" kern="1200" baseline="0" dirty="0">
                          <a:solidFill>
                            <a:schemeClr val="tx1"/>
                          </a:solidFill>
                          <a:effectLst/>
                          <a:latin typeface="Calibri" panose="020F0502020204030204" pitchFamily="34" charset="0"/>
                          <a:ea typeface="Times New Roman" panose="02020603050405020304" pitchFamily="18" charset="0"/>
                          <a:cs typeface="+mn-cs"/>
                        </a:rPr>
                        <a:t>Afleysing undirbúningur:</a:t>
                      </a:r>
                    </a:p>
                    <a:p>
                      <a:pPr algn="l" fontAlgn="base">
                        <a:spcBef>
                          <a:spcPts val="290"/>
                        </a:spcBef>
                        <a:spcAft>
                          <a:spcPts val="0"/>
                        </a:spcAft>
                      </a:pPr>
                      <a:r>
                        <a:rPr lang="is-IS" sz="900" kern="1200" baseline="0" dirty="0">
                          <a:solidFill>
                            <a:schemeClr val="tx1"/>
                          </a:solidFill>
                          <a:effectLst/>
                          <a:latin typeface="Calibri" panose="020F0502020204030204" pitchFamily="34" charset="0"/>
                          <a:ea typeface="Times New Roman" panose="02020603050405020304" pitchFamily="18" charset="0"/>
                          <a:cs typeface="+mn-cs"/>
                        </a:rPr>
                        <a:t>Máney 12:00 – 16:00</a:t>
                      </a: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spcBef>
                          <a:spcPts val="290"/>
                        </a:spcBef>
                        <a:spcAft>
                          <a:spcPts val="0"/>
                        </a:spcAft>
                      </a:pPr>
                      <a:r>
                        <a:rPr lang="en-US" sz="90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Tjarnarbær</a:t>
                      </a:r>
                      <a:endParaRPr lang="is-IS" sz="100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17börn </a:t>
                      </a:r>
                      <a:r>
                        <a:rPr lang="en-US" sz="90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2015-2016</a:t>
                      </a:r>
                    </a:p>
                    <a:p>
                      <a:pPr algn="l" fontAlgn="base">
                        <a:spcBef>
                          <a:spcPts val="290"/>
                        </a:spcBef>
                        <a:spcAft>
                          <a:spcPts val="0"/>
                        </a:spcAft>
                      </a:pPr>
                      <a:r>
                        <a:rPr lang="en-US" sz="9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Nína</a:t>
                      </a:r>
                      <a:r>
                        <a:rPr lang="en-U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8:45 - 16:00</a:t>
                      </a:r>
                      <a:endParaRPr lang="is-IS" sz="1000" kern="1200" dirty="0">
                        <a:solidFill>
                          <a:schemeClr val="tx1"/>
                        </a:solidFill>
                        <a:effectLst/>
                        <a:latin typeface="Calibri" panose="020F0502020204030204" pitchFamily="34" charset="0"/>
                        <a:ea typeface="Times New Roman" panose="02020603050405020304" pitchFamily="18" charset="0"/>
                        <a:cs typeface="+mn-cs"/>
                      </a:endParaRPr>
                    </a:p>
                    <a:p>
                      <a:pPr algn="l" fontAlgn="base">
                        <a:spcBef>
                          <a:spcPts val="290"/>
                        </a:spcBef>
                        <a:spcAft>
                          <a:spcPts val="0"/>
                        </a:spcAft>
                      </a:pPr>
                      <a:r>
                        <a:rPr lang="is-IS" sz="1000" kern="1200" dirty="0">
                          <a:solidFill>
                            <a:schemeClr val="tx1"/>
                          </a:solidFill>
                          <a:effectLst/>
                          <a:latin typeface="Calibri" panose="020F0502020204030204" pitchFamily="34" charset="0"/>
                          <a:ea typeface="Times New Roman" panose="02020603050405020304" pitchFamily="18" charset="0"/>
                          <a:cs typeface="+mn-cs"/>
                        </a:rPr>
                        <a:t>Iris </a:t>
                      </a: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8:15</a:t>
                      </a: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- 16:30 ekki á fim.</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Dóra 10:00-12:00</a:t>
                      </a:r>
                    </a:p>
                    <a:p>
                      <a:pPr algn="l" fontAlgn="base">
                        <a:spcBef>
                          <a:spcPts val="290"/>
                        </a:spcBef>
                        <a:spcAft>
                          <a:spcPts val="0"/>
                        </a:spcAft>
                      </a:pPr>
                      <a:r>
                        <a:rPr lang="en-US" sz="900" b="1" i="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Birna Sif</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8:00 – 16:15</a:t>
                      </a:r>
                    </a:p>
                    <a:p>
                      <a:pPr algn="l" fontAlgn="base">
                        <a:spcBef>
                          <a:spcPts val="290"/>
                        </a:spcBef>
                        <a:spcAft>
                          <a:spcPts val="0"/>
                        </a:spcAft>
                      </a:pP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Afleysing</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undirbúningur</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p>
                    <a:p>
                      <a:pPr algn="l" fontAlgn="base">
                        <a:spcBef>
                          <a:spcPts val="290"/>
                        </a:spcBef>
                        <a:spcAft>
                          <a:spcPts val="0"/>
                        </a:spcAft>
                      </a:pP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Anita 11:00 -15:00  </a:t>
                      </a:r>
                    </a:p>
                    <a:p>
                      <a:pPr algn="l" fontAlgn="base">
                        <a:spcBef>
                          <a:spcPts val="290"/>
                        </a:spcBef>
                        <a:spcAft>
                          <a:spcPts val="0"/>
                        </a:spcAft>
                      </a:pPr>
                      <a:endPar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fontAlgn="base">
                        <a:spcBef>
                          <a:spcPts val="290"/>
                        </a:spcBef>
                        <a:spcAft>
                          <a:spcPts val="0"/>
                        </a:spcAft>
                      </a:pP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Dóra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sinnir</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sérkennslu</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á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deildinni</a:t>
                      </a:r>
                      <a:endPar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spcBef>
                          <a:spcPts val="290"/>
                        </a:spcBef>
                        <a:spcAft>
                          <a:spcPts val="0"/>
                        </a:spcAft>
                      </a:pPr>
                      <a:r>
                        <a:rPr lang="en-US" sz="90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Hamrabær</a:t>
                      </a:r>
                      <a:endParaRPr lang="is-IS" sz="1000"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 </a:t>
                      </a:r>
                      <a:r>
                        <a:rPr lang="en-US" sz="90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börn</a:t>
                      </a: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i="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fædd</a:t>
                      </a:r>
                      <a:r>
                        <a:rPr lang="en-U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2015 – 201</a:t>
                      </a:r>
                      <a:r>
                        <a:rPr lang="is-IS" sz="9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is-IS" sz="1000" i="1" dirty="0">
                        <a:effectLst/>
                        <a:latin typeface="Calibri" panose="020F0502020204030204" pitchFamily="34" charset="0"/>
                        <a:ea typeface="Times New Roman" panose="02020603050405020304" pitchFamily="18" charset="0"/>
                      </a:endParaRPr>
                    </a:p>
                    <a:p>
                      <a:pPr algn="l" fontAlgn="base">
                        <a:spcBef>
                          <a:spcPts val="290"/>
                        </a:spcBef>
                        <a:spcAft>
                          <a:spcPts val="0"/>
                        </a:spcAft>
                      </a:pPr>
                      <a:r>
                        <a:rPr lang="en-U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Birna 8:00-16:00 ekki á </a:t>
                      </a:r>
                      <a:r>
                        <a:rPr lang="en-US" sz="9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fös</a:t>
                      </a:r>
                      <a:endParaRPr lang="is-IS" sz="800" kern="1200" dirty="0">
                        <a:solidFill>
                          <a:schemeClr val="tx1"/>
                        </a:solidFill>
                        <a:effectLst/>
                        <a:latin typeface="Calibri" panose="020F0502020204030204" pitchFamily="34" charset="0"/>
                        <a:ea typeface="Times New Roman" panose="02020603050405020304" pitchFamily="18" charset="0"/>
                        <a:cs typeface="+mn-cs"/>
                      </a:endParaRPr>
                    </a:p>
                    <a:p>
                      <a:pPr algn="l" fontAlgn="base">
                        <a:spcBef>
                          <a:spcPts val="290"/>
                        </a:spcBef>
                        <a:spcAft>
                          <a:spcPts val="0"/>
                        </a:spcAft>
                      </a:pPr>
                      <a:r>
                        <a:rPr lang="is-IS" sz="9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Jóhanna</a:t>
                      </a: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8:00  - 16:15 ekki á </a:t>
                      </a:r>
                      <a:r>
                        <a:rPr lang="is-IS" sz="900" kern="1200" baseline="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fösudögum</a:t>
                      </a: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algn="l" fontAlgn="base">
                        <a:spcBef>
                          <a:spcPts val="290"/>
                        </a:spcBef>
                        <a:spcAft>
                          <a:spcPts val="0"/>
                        </a:spcAft>
                      </a:pPr>
                      <a:r>
                        <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Bogga 9:00-16:00 til 16:15 á </a:t>
                      </a:r>
                      <a:r>
                        <a:rPr lang="is-IS" sz="900" kern="1200" baseline="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föstud</a:t>
                      </a:r>
                      <a:endParaRPr lang="is-IS" sz="900" kern="1200" baseline="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290"/>
                        </a:spcBef>
                        <a:spcAft>
                          <a:spcPts val="0"/>
                        </a:spcAft>
                        <a:buClrTx/>
                        <a:buSzTx/>
                        <a:buFontTx/>
                        <a:buNone/>
                        <a:tabLst/>
                        <a:defRPr/>
                      </a:pPr>
                      <a:r>
                        <a:rPr lang="en-US" sz="10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Jelena 8:00 -16:00 </a:t>
                      </a:r>
                    </a:p>
                    <a:p>
                      <a:pPr algn="l" fontAlgn="base">
                        <a:spcBef>
                          <a:spcPts val="290"/>
                        </a:spcBef>
                        <a:spcAft>
                          <a:spcPts val="0"/>
                        </a:spcAft>
                      </a:pPr>
                      <a:r>
                        <a:rPr lang="en-US" sz="9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Ingveldur Þórey 7:45 – 16:00</a:t>
                      </a:r>
                    </a:p>
                    <a:p>
                      <a:pPr algn="l" fontAlgn="base">
                        <a:spcBef>
                          <a:spcPts val="290"/>
                        </a:spcBef>
                        <a:spcAft>
                          <a:spcPts val="0"/>
                        </a:spcAft>
                      </a:pP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Halldóra Björk 8:30-14:15</a:t>
                      </a:r>
                    </a:p>
                    <a:p>
                      <a:pPr algn="l" fontAlgn="base">
                        <a:spcBef>
                          <a:spcPts val="290"/>
                        </a:spcBef>
                        <a:spcAft>
                          <a:spcPts val="0"/>
                        </a:spcAft>
                      </a:pP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Afleysing</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undirbúningur</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innan</a:t>
                      </a:r>
                      <a:r>
                        <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1"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deildar</a:t>
                      </a:r>
                      <a:endParaRPr lang="en-US" sz="9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290"/>
                        </a:spcBef>
                        <a:spcAft>
                          <a:spcPts val="0"/>
                        </a:spcAft>
                        <a:buClrTx/>
                        <a:buSzTx/>
                        <a:buFontTx/>
                        <a:buNone/>
                        <a:tabLst/>
                        <a:defRPr/>
                      </a:pP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Margét</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H.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sinnir</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sérkennslu</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en</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er</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einnig</a:t>
                      </a:r>
                      <a:r>
                        <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á </a:t>
                      </a:r>
                      <a:r>
                        <a:rPr lang="en-US" sz="900" b="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Hamrabæ</a:t>
                      </a:r>
                      <a:endParaRPr lang="en-US" sz="900" b="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fontAlgn="base">
                        <a:spcBef>
                          <a:spcPts val="290"/>
                        </a:spcBef>
                        <a:spcAft>
                          <a:spcPts val="0"/>
                        </a:spcAft>
                      </a:pPr>
                      <a:endParaRPr lang="en-US" sz="9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9716" marR="597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0" name="Rectangle 9"/>
          <p:cNvSpPr/>
          <p:nvPr/>
        </p:nvSpPr>
        <p:spPr>
          <a:xfrm>
            <a:off x="530676" y="3581400"/>
            <a:ext cx="2955472" cy="182879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s-IS" sz="900" b="1" dirty="0"/>
              <a:t>Stjórnun:</a:t>
            </a:r>
          </a:p>
          <a:p>
            <a:r>
              <a:rPr lang="is-IS" sz="900" dirty="0"/>
              <a:t>- Sigga Dís leikskólastjóri  </a:t>
            </a:r>
          </a:p>
          <a:p>
            <a:r>
              <a:rPr lang="is-IS" sz="900" dirty="0"/>
              <a:t>- Seia aðstoðarleikskólastjóri  </a:t>
            </a:r>
          </a:p>
          <a:p>
            <a:pPr marL="171450" indent="-171450">
              <a:buFontTx/>
              <a:buChar char="-"/>
            </a:pPr>
            <a:r>
              <a:rPr lang="is-IS" sz="900" dirty="0"/>
              <a:t>Rósa sérkennslustjóri 50% og 25 í iðjuþjálfun</a:t>
            </a:r>
          </a:p>
          <a:p>
            <a:pPr marL="171450" indent="-171450">
              <a:buFontTx/>
              <a:buChar char="-"/>
            </a:pPr>
            <a:r>
              <a:rPr lang="is-IS" sz="900" dirty="0"/>
              <a:t>Eyrún 50%sérkennslustjóri 37,5 í talþjálfun</a:t>
            </a:r>
          </a:p>
          <a:p>
            <a:pPr marL="171450" indent="-171450">
              <a:buFontTx/>
              <a:buChar char="-"/>
            </a:pPr>
            <a:r>
              <a:rPr lang="is-IS" sz="900" dirty="0"/>
              <a:t>Sérkennsla ekki fastar á deild Alla  mán- þri mið og </a:t>
            </a:r>
            <a:r>
              <a:rPr lang="is-IS" sz="900" b="1" dirty="0"/>
              <a:t>Eldhús: </a:t>
            </a:r>
          </a:p>
          <a:p>
            <a:r>
              <a:rPr lang="is-IS" sz="900" dirty="0"/>
              <a:t>- Bryndís 8:00 -16:00 Skógarland </a:t>
            </a:r>
          </a:p>
          <a:p>
            <a:r>
              <a:rPr lang="is-IS" sz="900" dirty="0"/>
              <a:t>- Birna Ósk 10:30 – 15:30 Tjarnarland </a:t>
            </a:r>
          </a:p>
          <a:p>
            <a:r>
              <a:rPr lang="is-IS" sz="900" dirty="0"/>
              <a:t>- Aðstoð í eldhús: Íris á  Skógarlandi  og Guðný á Tjarnarlandi </a:t>
            </a:r>
          </a:p>
        </p:txBody>
      </p:sp>
      <p:sp>
        <p:nvSpPr>
          <p:cNvPr id="4" name="TextBox 3">
            <a:extLst>
              <a:ext uri="{FF2B5EF4-FFF2-40B4-BE49-F238E27FC236}">
                <a16:creationId xmlns:a16="http://schemas.microsoft.com/office/drawing/2014/main" id="{612D7221-7198-4042-93F6-FAF9790A82F5}"/>
              </a:ext>
            </a:extLst>
          </p:cNvPr>
          <p:cNvSpPr txBox="1"/>
          <p:nvPr/>
        </p:nvSpPr>
        <p:spPr>
          <a:xfrm>
            <a:off x="530676" y="5507292"/>
            <a:ext cx="2955472" cy="861774"/>
          </a:xfrm>
          <a:prstGeom prst="rect">
            <a:avLst/>
          </a:prstGeom>
          <a:noFill/>
          <a:ln w="25400" cmpd="sng">
            <a:solidFill>
              <a:schemeClr val="tx1"/>
            </a:solidFill>
          </a:ln>
        </p:spPr>
        <p:txBody>
          <a:bodyPr wrap="square" rtlCol="0">
            <a:spAutoFit/>
          </a:bodyPr>
          <a:lstStyle/>
          <a:p>
            <a:r>
              <a:rPr lang="en-GB" sz="1000" b="1" u="sng" dirty="0" err="1">
                <a:latin typeface="Calibri" panose="020F0502020204030204" pitchFamily="34" charset="0"/>
                <a:cs typeface="Calibri" panose="020F0502020204030204" pitchFamily="34" charset="0"/>
              </a:rPr>
              <a:t>Afleysingar</a:t>
            </a:r>
            <a:r>
              <a:rPr lang="en-GB" sz="1000" b="1" u="sng" dirty="0">
                <a:latin typeface="Calibri" panose="020F0502020204030204" pitchFamily="34" charset="0"/>
                <a:cs typeface="Calibri" panose="020F0502020204030204" pitchFamily="34" charset="0"/>
              </a:rPr>
              <a:t> </a:t>
            </a:r>
          </a:p>
          <a:p>
            <a:r>
              <a:rPr lang="en-GB" sz="1000" dirty="0">
                <a:latin typeface="Calibri" panose="020F0502020204030204" pitchFamily="34" charset="0"/>
                <a:cs typeface="Calibri" panose="020F0502020204030204" pitchFamily="34" charset="0"/>
              </a:rPr>
              <a:t>Anna Kristjana  8:00 – 14:00 </a:t>
            </a:r>
          </a:p>
          <a:p>
            <a:r>
              <a:rPr lang="en-GB" sz="1000" dirty="0">
                <a:latin typeface="Calibri" panose="020F0502020204030204" pitchFamily="34" charset="0"/>
                <a:cs typeface="Calibri" panose="020F0502020204030204" pitchFamily="34" charset="0"/>
              </a:rPr>
              <a:t>Aðalheiður </a:t>
            </a:r>
            <a:r>
              <a:rPr lang="en-GB" sz="1000" dirty="0" err="1">
                <a:latin typeface="Calibri" panose="020F0502020204030204" pitchFamily="34" charset="0"/>
                <a:cs typeface="Calibri" panose="020F0502020204030204" pitchFamily="34" charset="0"/>
              </a:rPr>
              <a:t>mán</a:t>
            </a:r>
            <a:r>
              <a:rPr lang="en-GB" sz="1000" dirty="0">
                <a:latin typeface="Calibri" panose="020F0502020204030204" pitchFamily="34" charset="0"/>
                <a:cs typeface="Calibri" panose="020F0502020204030204" pitchFamily="34" charset="0"/>
              </a:rPr>
              <a:t>- </a:t>
            </a:r>
            <a:r>
              <a:rPr lang="en-GB" sz="1000" dirty="0" err="1">
                <a:latin typeface="Calibri" panose="020F0502020204030204" pitchFamily="34" charset="0"/>
                <a:cs typeface="Calibri" panose="020F0502020204030204" pitchFamily="34" charset="0"/>
              </a:rPr>
              <a:t>fim</a:t>
            </a:r>
            <a:r>
              <a:rPr lang="en-GB" sz="1000" dirty="0">
                <a:latin typeface="Calibri" panose="020F0502020204030204" pitchFamily="34" charset="0"/>
                <a:cs typeface="Calibri" panose="020F0502020204030204" pitchFamily="34" charset="0"/>
              </a:rPr>
              <a:t> 8:00-16</a:t>
            </a:r>
          </a:p>
          <a:p>
            <a:r>
              <a:rPr lang="en-GB" sz="1000" dirty="0">
                <a:latin typeface="Calibri" panose="020F0502020204030204" pitchFamily="34" charset="0"/>
                <a:cs typeface="Calibri" panose="020F0502020204030204" pitchFamily="34" charset="0"/>
              </a:rPr>
              <a:t>Valdemar 8– 16:30</a:t>
            </a:r>
          </a:p>
          <a:p>
            <a:r>
              <a:rPr lang="en-GB" sz="10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78751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990600"/>
          </a:xfrm>
        </p:spPr>
        <p:txBody>
          <a:bodyPr>
            <a:normAutofit/>
          </a:bodyPr>
          <a:lstStyle/>
          <a:p>
            <a:pPr eaLnBrk="1" fontAlgn="auto" hangingPunct="1">
              <a:spcAft>
                <a:spcPts val="0"/>
              </a:spcAft>
              <a:defRPr/>
            </a:pPr>
            <a:r>
              <a:rPr lang="en-US" sz="3600" dirty="0" err="1">
                <a:solidFill>
                  <a:srgbClr val="33CC33"/>
                </a:solidFill>
                <a:latin typeface="Calibri" panose="020F0502020204030204" pitchFamily="34" charset="0"/>
              </a:rPr>
              <a:t>Námið</a:t>
            </a:r>
            <a:r>
              <a:rPr lang="en-US" sz="3600" dirty="0">
                <a:solidFill>
                  <a:srgbClr val="33CC33"/>
                </a:solidFill>
                <a:latin typeface="Calibri" panose="020F0502020204030204" pitchFamily="34" charset="0"/>
              </a:rPr>
              <a:t> í </a:t>
            </a:r>
            <a:r>
              <a:rPr lang="en-US" sz="3600" dirty="0" err="1">
                <a:solidFill>
                  <a:srgbClr val="33CC33"/>
                </a:solidFill>
                <a:latin typeface="Calibri" panose="020F0502020204030204" pitchFamily="34" charset="0"/>
              </a:rPr>
              <a:t>vetur</a:t>
            </a:r>
            <a:endParaRPr lang="is-IS" sz="3600" dirty="0">
              <a:solidFill>
                <a:srgbClr val="33CC33"/>
              </a:solidFill>
              <a:latin typeface="Calibri" panose="020F0502020204030204" pitchFamily="34" charset="0"/>
            </a:endParaRPr>
          </a:p>
        </p:txBody>
      </p:sp>
      <p:sp>
        <p:nvSpPr>
          <p:cNvPr id="3" name="Content Placeholder 2"/>
          <p:cNvSpPr>
            <a:spLocks noGrp="1"/>
          </p:cNvSpPr>
          <p:nvPr>
            <p:ph idx="1"/>
          </p:nvPr>
        </p:nvSpPr>
        <p:spPr>
          <a:xfrm>
            <a:off x="457199" y="1372576"/>
            <a:ext cx="8229600" cy="4876800"/>
          </a:xfrm>
        </p:spPr>
        <p:txBody>
          <a:bodyPr/>
          <a:lstStyle/>
          <a:p>
            <a:pPr marL="0" indent="0">
              <a:buNone/>
            </a:pPr>
            <a:r>
              <a:rPr lang="is-IS" sz="1200" dirty="0">
                <a:latin typeface="Calibri" panose="020F0502020204030204" pitchFamily="34" charset="0"/>
              </a:rPr>
              <a:t>Í Tjarnarskógi er skólaárinu skipt í lotur og hver er lota tveir mánuðir.  Í hverri lotu gefum við tveimur greindarsviðum meiri gaum en ella.  Þannig getum við unnið markvissar og dýpra með þá hæfileika sem einkenna hverja greind.  </a:t>
            </a:r>
            <a:r>
              <a:rPr lang="en-US" sz="1200" dirty="0">
                <a:latin typeface="Calibri" panose="020F0502020204030204" pitchFamily="34" charset="0"/>
              </a:rPr>
              <a:t> Á </a:t>
            </a:r>
            <a:r>
              <a:rPr lang="en-US" sz="1200" dirty="0" err="1">
                <a:latin typeface="Calibri" panose="020F0502020204030204" pitchFamily="34" charset="0"/>
              </a:rPr>
              <a:t>eftir</a:t>
            </a:r>
            <a:r>
              <a:rPr lang="en-US" sz="1200" dirty="0">
                <a:latin typeface="Calibri" panose="020F0502020204030204" pitchFamily="34" charset="0"/>
              </a:rPr>
              <a:t> </a:t>
            </a:r>
            <a:r>
              <a:rPr lang="en-US" sz="1200" dirty="0" err="1">
                <a:latin typeface="Calibri" panose="020F0502020204030204" pitchFamily="34" charset="0"/>
              </a:rPr>
              <a:t>hverri</a:t>
            </a:r>
            <a:r>
              <a:rPr lang="en-US" sz="1200" dirty="0">
                <a:latin typeface="Calibri" panose="020F0502020204030204" pitchFamily="34" charset="0"/>
              </a:rPr>
              <a:t> </a:t>
            </a:r>
            <a:r>
              <a:rPr lang="en-US" sz="1200" dirty="0" err="1">
                <a:latin typeface="Calibri" panose="020F0502020204030204" pitchFamily="34" charset="0"/>
              </a:rPr>
              <a:t>lotu</a:t>
            </a:r>
            <a:r>
              <a:rPr lang="en-US" sz="1200" dirty="0">
                <a:latin typeface="Calibri" panose="020F0502020204030204" pitchFamily="34" charset="0"/>
              </a:rPr>
              <a:t> </a:t>
            </a:r>
            <a:r>
              <a:rPr lang="en-US" sz="1200" dirty="0" err="1">
                <a:latin typeface="Calibri" panose="020F0502020204030204" pitchFamily="34" charset="0"/>
              </a:rPr>
              <a:t>er</a:t>
            </a:r>
            <a:r>
              <a:rPr lang="en-US" sz="1200" dirty="0">
                <a:latin typeface="Calibri" panose="020F0502020204030204" pitchFamily="34" charset="0"/>
              </a:rPr>
              <a:t> </a:t>
            </a:r>
            <a:r>
              <a:rPr lang="en-US" sz="1200" dirty="0" err="1">
                <a:latin typeface="Calibri" panose="020F0502020204030204" pitchFamily="34" charset="0"/>
              </a:rPr>
              <a:t>vika</a:t>
            </a:r>
            <a:r>
              <a:rPr lang="en-US" sz="1200" dirty="0">
                <a:latin typeface="Calibri" panose="020F0502020204030204" pitchFamily="34" charset="0"/>
              </a:rPr>
              <a:t> </a:t>
            </a:r>
            <a:r>
              <a:rPr lang="en-US" sz="1200" dirty="0" err="1">
                <a:latin typeface="Calibri" panose="020F0502020204030204" pitchFamily="34" charset="0"/>
              </a:rPr>
              <a:t>sem</a:t>
            </a:r>
            <a:r>
              <a:rPr lang="en-US" sz="1200" dirty="0">
                <a:latin typeface="Calibri" panose="020F0502020204030204" pitchFamily="34" charset="0"/>
              </a:rPr>
              <a:t> </a:t>
            </a:r>
            <a:r>
              <a:rPr lang="en-US" sz="1200" dirty="0" err="1">
                <a:latin typeface="Calibri" panose="020F0502020204030204" pitchFamily="34" charset="0"/>
              </a:rPr>
              <a:t>notuð</a:t>
            </a:r>
            <a:r>
              <a:rPr lang="en-US" sz="1200" dirty="0">
                <a:latin typeface="Calibri" panose="020F0502020204030204" pitchFamily="34" charset="0"/>
              </a:rPr>
              <a:t> </a:t>
            </a:r>
            <a:r>
              <a:rPr lang="en-US" sz="1200" dirty="0" err="1">
                <a:latin typeface="Calibri" panose="020F0502020204030204" pitchFamily="34" charset="0"/>
              </a:rPr>
              <a:t>er</a:t>
            </a:r>
            <a:r>
              <a:rPr lang="en-US" sz="1200" dirty="0">
                <a:latin typeface="Calibri" panose="020F0502020204030204" pitchFamily="34" charset="0"/>
              </a:rPr>
              <a:t> </a:t>
            </a:r>
            <a:r>
              <a:rPr lang="en-US" sz="1200" dirty="0" err="1">
                <a:latin typeface="Calibri" panose="020F0502020204030204" pitchFamily="34" charset="0"/>
              </a:rPr>
              <a:t>til</a:t>
            </a:r>
            <a:r>
              <a:rPr lang="en-US" sz="1200" dirty="0">
                <a:latin typeface="Calibri" panose="020F0502020204030204" pitchFamily="34" charset="0"/>
              </a:rPr>
              <a:t> </a:t>
            </a:r>
            <a:r>
              <a:rPr lang="en-US" sz="1200" dirty="0" err="1">
                <a:latin typeface="Calibri" panose="020F0502020204030204" pitchFamily="34" charset="0"/>
              </a:rPr>
              <a:t>úrvinnslu</a:t>
            </a:r>
            <a:r>
              <a:rPr lang="en-US" sz="1200" dirty="0">
                <a:latin typeface="Calibri" panose="020F0502020204030204" pitchFamily="34" charset="0"/>
              </a:rPr>
              <a:t> </a:t>
            </a:r>
            <a:r>
              <a:rPr lang="en-US" sz="1200" dirty="0" err="1">
                <a:latin typeface="Calibri" panose="020F0502020204030204" pitchFamily="34" charset="0"/>
              </a:rPr>
              <a:t>verkefna</a:t>
            </a:r>
            <a:r>
              <a:rPr lang="en-US" sz="1200" dirty="0">
                <a:latin typeface="Calibri" panose="020F0502020204030204" pitchFamily="34" charset="0"/>
              </a:rPr>
              <a:t> </a:t>
            </a:r>
            <a:r>
              <a:rPr lang="en-US" sz="1200" dirty="0" err="1">
                <a:latin typeface="Calibri" panose="020F0502020204030204" pitchFamily="34" charset="0"/>
              </a:rPr>
              <a:t>og</a:t>
            </a:r>
            <a:r>
              <a:rPr lang="en-US" sz="1200" dirty="0">
                <a:latin typeface="Calibri" panose="020F0502020204030204" pitchFamily="34" charset="0"/>
              </a:rPr>
              <a:t> </a:t>
            </a:r>
            <a:r>
              <a:rPr lang="en-US" sz="1200" dirty="0" err="1">
                <a:latin typeface="Calibri" panose="020F0502020204030204" pitchFamily="34" charset="0"/>
              </a:rPr>
              <a:t>undirbúnings</a:t>
            </a:r>
            <a:r>
              <a:rPr lang="en-US" sz="1200" dirty="0">
                <a:latin typeface="Calibri" panose="020F0502020204030204" pitchFamily="34" charset="0"/>
              </a:rPr>
              <a:t> </a:t>
            </a:r>
            <a:r>
              <a:rPr lang="en-US" sz="1200" dirty="0" err="1">
                <a:latin typeface="Calibri" panose="020F0502020204030204" pitchFamily="34" charset="0"/>
              </a:rPr>
              <a:t>fyrir</a:t>
            </a:r>
            <a:r>
              <a:rPr lang="en-US" sz="1200" dirty="0">
                <a:latin typeface="Calibri" panose="020F0502020204030204" pitchFamily="34" charset="0"/>
              </a:rPr>
              <a:t> </a:t>
            </a:r>
            <a:r>
              <a:rPr lang="en-US" sz="1200" dirty="0" err="1">
                <a:latin typeface="Calibri" panose="020F0502020204030204" pitchFamily="34" charset="0"/>
              </a:rPr>
              <a:t>næstu</a:t>
            </a:r>
            <a:r>
              <a:rPr lang="en-US" sz="1200" dirty="0">
                <a:latin typeface="Calibri" panose="020F0502020204030204" pitchFamily="34" charset="0"/>
              </a:rPr>
              <a:t> </a:t>
            </a:r>
            <a:r>
              <a:rPr lang="en-US" sz="1200" dirty="0" err="1">
                <a:latin typeface="Calibri" panose="020F0502020204030204" pitchFamily="34" charset="0"/>
              </a:rPr>
              <a:t>lotu</a:t>
            </a:r>
            <a:r>
              <a:rPr lang="en-US" sz="1200" dirty="0">
                <a:latin typeface="Calibri" panose="020F0502020204030204" pitchFamily="34" charset="0"/>
              </a:rPr>
              <a:t>.</a:t>
            </a:r>
            <a:r>
              <a:rPr lang="is-IS" sz="1200" dirty="0">
                <a:latin typeface="Calibri" panose="020F0502020204030204" pitchFamily="34" charset="0"/>
              </a:rPr>
              <a:t> Með þessari skiptingu nýtum við alla grunnþættina sem vinna á með samkvæmt nýju aðalnámsskránni.</a:t>
            </a:r>
          </a:p>
          <a:p>
            <a:pPr marL="0" indent="0">
              <a:buNone/>
            </a:pPr>
            <a:r>
              <a:rPr lang="is-IS" sz="1200" dirty="0">
                <a:latin typeface="Calibri" panose="020F0502020204030204" pitchFamily="34" charset="0"/>
              </a:rPr>
              <a:t>Gardner er sá fræðimaður sem við horfum til í starfsaðferðum okkar. </a:t>
            </a:r>
            <a:r>
              <a:rPr lang="en-US" sz="1200" dirty="0">
                <a:latin typeface="Calibri" panose="020F0502020204030204" pitchFamily="34" charset="0"/>
              </a:rPr>
              <a:t>Hann </a:t>
            </a:r>
            <a:r>
              <a:rPr lang="en-US" sz="1200" dirty="0" err="1">
                <a:latin typeface="Calibri" panose="020F0502020204030204" pitchFamily="34" charset="0"/>
              </a:rPr>
              <a:t>skipti</a:t>
            </a:r>
            <a:r>
              <a:rPr lang="en-US" sz="1200" dirty="0">
                <a:latin typeface="Calibri" panose="020F0502020204030204" pitchFamily="34" charset="0"/>
              </a:rPr>
              <a:t> </a:t>
            </a:r>
            <a:r>
              <a:rPr lang="en-US" sz="1200" dirty="0" err="1">
                <a:latin typeface="Calibri" panose="020F0502020204030204" pitchFamily="34" charset="0"/>
              </a:rPr>
              <a:t>hæfileikum</a:t>
            </a:r>
            <a:r>
              <a:rPr lang="en-US" sz="1200" dirty="0">
                <a:latin typeface="Calibri" panose="020F0502020204030204" pitchFamily="34" charset="0"/>
              </a:rPr>
              <a:t> manna í </a:t>
            </a:r>
            <a:r>
              <a:rPr lang="en-US" sz="1200" dirty="0" err="1">
                <a:latin typeface="Calibri" panose="020F0502020204030204" pitchFamily="34" charset="0"/>
              </a:rPr>
              <a:t>átta</a:t>
            </a:r>
            <a:r>
              <a:rPr lang="en-US" sz="1200" dirty="0">
                <a:latin typeface="Calibri" panose="020F0502020204030204" pitchFamily="34" charset="0"/>
              </a:rPr>
              <a:t> </a:t>
            </a:r>
            <a:r>
              <a:rPr lang="en-US" sz="1200" dirty="0" err="1">
                <a:latin typeface="Calibri" panose="020F0502020204030204" pitchFamily="34" charset="0"/>
              </a:rPr>
              <a:t>greindir</a:t>
            </a:r>
            <a:r>
              <a:rPr lang="en-US" sz="1200" dirty="0">
                <a:latin typeface="Calibri" panose="020F0502020204030204" pitchFamily="34" charset="0"/>
              </a:rPr>
              <a:t>; </a:t>
            </a:r>
            <a:r>
              <a:rPr lang="en-US" sz="1200" dirty="0" err="1">
                <a:latin typeface="Calibri" panose="020F0502020204030204" pitchFamily="34" charset="0"/>
              </a:rPr>
              <a:t>málgreind</a:t>
            </a:r>
            <a:r>
              <a:rPr lang="en-US" sz="1200" dirty="0">
                <a:latin typeface="Calibri" panose="020F0502020204030204" pitchFamily="34" charset="0"/>
              </a:rPr>
              <a:t>, </a:t>
            </a:r>
            <a:r>
              <a:rPr lang="en-US" sz="1200" dirty="0" err="1">
                <a:latin typeface="Calibri" panose="020F0502020204030204" pitchFamily="34" charset="0"/>
              </a:rPr>
              <a:t>rök</a:t>
            </a:r>
            <a:r>
              <a:rPr lang="en-US" sz="1200" dirty="0">
                <a:latin typeface="Calibri" panose="020F0502020204030204" pitchFamily="34" charset="0"/>
              </a:rPr>
              <a:t>- </a:t>
            </a:r>
            <a:r>
              <a:rPr lang="en-US" sz="1200" dirty="0" err="1">
                <a:latin typeface="Calibri" panose="020F0502020204030204" pitchFamily="34" charset="0"/>
              </a:rPr>
              <a:t>og</a:t>
            </a:r>
            <a:r>
              <a:rPr lang="en-US" sz="1200" dirty="0">
                <a:latin typeface="Calibri" panose="020F0502020204030204" pitchFamily="34" charset="0"/>
              </a:rPr>
              <a:t> </a:t>
            </a:r>
            <a:r>
              <a:rPr lang="en-US" sz="1200" dirty="0" err="1">
                <a:latin typeface="Calibri" panose="020F0502020204030204" pitchFamily="34" charset="0"/>
              </a:rPr>
              <a:t>stærðfræðigreind</a:t>
            </a:r>
            <a:r>
              <a:rPr lang="en-US" sz="1200" dirty="0">
                <a:latin typeface="Calibri" panose="020F0502020204030204" pitchFamily="34" charset="0"/>
              </a:rPr>
              <a:t>, </a:t>
            </a:r>
            <a:r>
              <a:rPr lang="en-US" sz="1200" dirty="0" err="1">
                <a:latin typeface="Calibri" panose="020F0502020204030204" pitchFamily="34" charset="0"/>
              </a:rPr>
              <a:t>rýmisgreind</a:t>
            </a:r>
            <a:r>
              <a:rPr lang="en-US" sz="1200" dirty="0">
                <a:latin typeface="Calibri" panose="020F0502020204030204" pitchFamily="34" charset="0"/>
              </a:rPr>
              <a:t>, </a:t>
            </a:r>
            <a:r>
              <a:rPr lang="en-US" sz="1200" dirty="0" err="1">
                <a:latin typeface="Calibri" panose="020F0502020204030204" pitchFamily="34" charset="0"/>
              </a:rPr>
              <a:t>líkams</a:t>
            </a:r>
            <a:r>
              <a:rPr lang="en-US" sz="1200" dirty="0">
                <a:latin typeface="Calibri" panose="020F0502020204030204" pitchFamily="34" charset="0"/>
              </a:rPr>
              <a:t>- </a:t>
            </a:r>
            <a:r>
              <a:rPr lang="en-US" sz="1200" dirty="0" err="1">
                <a:latin typeface="Calibri" panose="020F0502020204030204" pitchFamily="34" charset="0"/>
              </a:rPr>
              <a:t>og</a:t>
            </a:r>
            <a:r>
              <a:rPr lang="en-US" sz="1200" dirty="0">
                <a:latin typeface="Calibri" panose="020F0502020204030204" pitchFamily="34" charset="0"/>
              </a:rPr>
              <a:t> </a:t>
            </a:r>
            <a:r>
              <a:rPr lang="en-US" sz="1200" dirty="0" err="1">
                <a:latin typeface="Calibri" panose="020F0502020204030204" pitchFamily="34" charset="0"/>
              </a:rPr>
              <a:t>hreyfigreind</a:t>
            </a:r>
            <a:r>
              <a:rPr lang="en-US" sz="1200" dirty="0">
                <a:latin typeface="Calibri" panose="020F0502020204030204" pitchFamily="34" charset="0"/>
              </a:rPr>
              <a:t>, </a:t>
            </a:r>
            <a:r>
              <a:rPr lang="en-US" sz="1200" dirty="0" err="1">
                <a:latin typeface="Calibri" panose="020F0502020204030204" pitchFamily="34" charset="0"/>
              </a:rPr>
              <a:t>tónlistargreind</a:t>
            </a:r>
            <a:r>
              <a:rPr lang="en-US" sz="1200" dirty="0">
                <a:latin typeface="Calibri" panose="020F0502020204030204" pitchFamily="34" charset="0"/>
              </a:rPr>
              <a:t>, </a:t>
            </a:r>
            <a:r>
              <a:rPr lang="en-US" sz="1200" dirty="0" err="1">
                <a:latin typeface="Calibri" panose="020F0502020204030204" pitchFamily="34" charset="0"/>
              </a:rPr>
              <a:t>samskiptagreind</a:t>
            </a:r>
            <a:r>
              <a:rPr lang="en-US" sz="1200" dirty="0">
                <a:latin typeface="Calibri" panose="020F0502020204030204" pitchFamily="34" charset="0"/>
              </a:rPr>
              <a:t>, </a:t>
            </a:r>
            <a:r>
              <a:rPr lang="en-US" sz="1200" dirty="0" err="1">
                <a:latin typeface="Calibri" panose="020F0502020204030204" pitchFamily="34" charset="0"/>
              </a:rPr>
              <a:t>sjálfsþekkingargreind</a:t>
            </a:r>
            <a:r>
              <a:rPr lang="en-US" sz="1200" dirty="0">
                <a:latin typeface="Calibri" panose="020F0502020204030204" pitchFamily="34" charset="0"/>
              </a:rPr>
              <a:t> </a:t>
            </a:r>
            <a:r>
              <a:rPr lang="en-US" sz="1200" dirty="0" err="1">
                <a:latin typeface="Calibri" panose="020F0502020204030204" pitchFamily="34" charset="0"/>
              </a:rPr>
              <a:t>og</a:t>
            </a:r>
            <a:r>
              <a:rPr lang="en-US" sz="1200" dirty="0">
                <a:latin typeface="Calibri" panose="020F0502020204030204" pitchFamily="34" charset="0"/>
              </a:rPr>
              <a:t> </a:t>
            </a:r>
            <a:r>
              <a:rPr lang="en-US" sz="1200" dirty="0" err="1">
                <a:latin typeface="Calibri" panose="020F0502020204030204" pitchFamily="34" charset="0"/>
              </a:rPr>
              <a:t>umhverfisgreind</a:t>
            </a:r>
            <a:r>
              <a:rPr lang="en-US" sz="1200" dirty="0">
                <a:latin typeface="Calibri" panose="020F0502020204030204" pitchFamily="34" charset="0"/>
              </a:rPr>
              <a:t>. </a:t>
            </a:r>
            <a:r>
              <a:rPr lang="en-US" sz="1200" dirty="0" err="1">
                <a:latin typeface="Calibri" panose="020F0502020204030204" pitchFamily="34" charset="0"/>
              </a:rPr>
              <a:t>Megininntak</a:t>
            </a:r>
            <a:r>
              <a:rPr lang="en-US" sz="1200" dirty="0">
                <a:latin typeface="Calibri" panose="020F0502020204030204" pitchFamily="34" charset="0"/>
              </a:rPr>
              <a:t> </a:t>
            </a:r>
            <a:r>
              <a:rPr lang="en-US" sz="1200" dirty="0" err="1">
                <a:latin typeface="Calibri" panose="020F0502020204030204" pitchFamily="34" charset="0"/>
              </a:rPr>
              <a:t>kenningarinnar</a:t>
            </a:r>
            <a:r>
              <a:rPr lang="en-US" sz="1200" dirty="0">
                <a:latin typeface="Calibri" panose="020F0502020204030204" pitchFamily="34" charset="0"/>
              </a:rPr>
              <a:t> </a:t>
            </a:r>
            <a:r>
              <a:rPr lang="en-US" sz="1200" dirty="0" err="1">
                <a:latin typeface="Calibri" panose="020F0502020204030204" pitchFamily="34" charset="0"/>
              </a:rPr>
              <a:t>er</a:t>
            </a:r>
            <a:r>
              <a:rPr lang="en-US" sz="1200" dirty="0">
                <a:latin typeface="Calibri" panose="020F0502020204030204" pitchFamily="34" charset="0"/>
              </a:rPr>
              <a:t> </a:t>
            </a:r>
            <a:r>
              <a:rPr lang="en-US" sz="1200" dirty="0" err="1">
                <a:latin typeface="Calibri" panose="020F0502020204030204" pitchFamily="34" charset="0"/>
              </a:rPr>
              <a:t>viðurkenningin</a:t>
            </a:r>
            <a:r>
              <a:rPr lang="en-US" sz="1200" dirty="0">
                <a:latin typeface="Calibri" panose="020F0502020204030204" pitchFamily="34" charset="0"/>
              </a:rPr>
              <a:t> á </a:t>
            </a:r>
            <a:r>
              <a:rPr lang="en-US" sz="1200" dirty="0" err="1">
                <a:latin typeface="Calibri" panose="020F0502020204030204" pitchFamily="34" charset="0"/>
              </a:rPr>
              <a:t>einstaklingsmun</a:t>
            </a:r>
            <a:r>
              <a:rPr lang="en-US" sz="1200" dirty="0">
                <a:latin typeface="Calibri" panose="020F0502020204030204" pitchFamily="34" charset="0"/>
              </a:rPr>
              <a:t> </a:t>
            </a:r>
            <a:r>
              <a:rPr lang="en-US" sz="1200" dirty="0" err="1">
                <a:latin typeface="Calibri" panose="020F0502020204030204" pitchFamily="34" charset="0"/>
              </a:rPr>
              <a:t>nemenda</a:t>
            </a:r>
            <a:r>
              <a:rPr lang="en-US" sz="1200" dirty="0">
                <a:latin typeface="Calibri" panose="020F0502020204030204" pitchFamily="34" charset="0"/>
              </a:rPr>
              <a:t> </a:t>
            </a:r>
            <a:r>
              <a:rPr lang="en-US" sz="1200" dirty="0" err="1">
                <a:latin typeface="Calibri" panose="020F0502020204030204" pitchFamily="34" charset="0"/>
              </a:rPr>
              <a:t>og</a:t>
            </a:r>
            <a:r>
              <a:rPr lang="en-US" sz="1200" dirty="0">
                <a:latin typeface="Calibri" panose="020F0502020204030204" pitchFamily="34" charset="0"/>
              </a:rPr>
              <a:t> </a:t>
            </a:r>
            <a:r>
              <a:rPr lang="en-US" sz="1200" dirty="0" err="1">
                <a:latin typeface="Calibri" panose="020F0502020204030204" pitchFamily="34" charset="0"/>
              </a:rPr>
              <a:t>mikilvægi</a:t>
            </a:r>
            <a:r>
              <a:rPr lang="en-US" sz="1200" dirty="0">
                <a:latin typeface="Calibri" panose="020F0502020204030204" pitchFamily="34" charset="0"/>
              </a:rPr>
              <a:t> </a:t>
            </a:r>
            <a:r>
              <a:rPr lang="en-US" sz="1200" dirty="0" err="1">
                <a:latin typeface="Calibri" panose="020F0502020204030204" pitchFamily="34" charset="0"/>
              </a:rPr>
              <a:t>þess</a:t>
            </a:r>
            <a:r>
              <a:rPr lang="en-US" sz="1200" dirty="0">
                <a:latin typeface="Calibri" panose="020F0502020204030204" pitchFamily="34" charset="0"/>
              </a:rPr>
              <a:t> </a:t>
            </a:r>
            <a:r>
              <a:rPr lang="en-US" sz="1200" dirty="0" err="1">
                <a:latin typeface="Calibri" panose="020F0502020204030204" pitchFamily="34" charset="0"/>
              </a:rPr>
              <a:t>að</a:t>
            </a:r>
            <a:r>
              <a:rPr lang="en-US" sz="1200" dirty="0">
                <a:latin typeface="Calibri" panose="020F0502020204030204" pitchFamily="34" charset="0"/>
              </a:rPr>
              <a:t> </a:t>
            </a:r>
            <a:r>
              <a:rPr lang="en-US" sz="1200" dirty="0" err="1">
                <a:latin typeface="Calibri" panose="020F0502020204030204" pitchFamily="34" charset="0"/>
              </a:rPr>
              <a:t>koma</a:t>
            </a:r>
            <a:r>
              <a:rPr lang="en-US" sz="1200" dirty="0">
                <a:latin typeface="Calibri" panose="020F0502020204030204" pitchFamily="34" charset="0"/>
              </a:rPr>
              <a:t> </a:t>
            </a:r>
            <a:r>
              <a:rPr lang="en-US" sz="1200" dirty="0" err="1">
                <a:latin typeface="Calibri" panose="020F0502020204030204" pitchFamily="34" charset="0"/>
              </a:rPr>
              <a:t>til</a:t>
            </a:r>
            <a:r>
              <a:rPr lang="en-US" sz="1200" dirty="0">
                <a:latin typeface="Calibri" panose="020F0502020204030204" pitchFamily="34" charset="0"/>
              </a:rPr>
              <a:t> </a:t>
            </a:r>
            <a:r>
              <a:rPr lang="en-US" sz="1200" dirty="0" err="1">
                <a:latin typeface="Calibri" panose="020F0502020204030204" pitchFamily="34" charset="0"/>
              </a:rPr>
              <a:t>móts</a:t>
            </a:r>
            <a:r>
              <a:rPr lang="en-US" sz="1200" dirty="0">
                <a:latin typeface="Calibri" panose="020F0502020204030204" pitchFamily="34" charset="0"/>
              </a:rPr>
              <a:t> </a:t>
            </a:r>
            <a:r>
              <a:rPr lang="en-US" sz="1200" dirty="0" err="1">
                <a:latin typeface="Calibri" panose="020F0502020204030204" pitchFamily="34" charset="0"/>
              </a:rPr>
              <a:t>við</a:t>
            </a:r>
            <a:r>
              <a:rPr lang="en-US" sz="1200" dirty="0">
                <a:latin typeface="Calibri" panose="020F0502020204030204" pitchFamily="34" charset="0"/>
              </a:rPr>
              <a:t> </a:t>
            </a:r>
            <a:r>
              <a:rPr lang="en-US" sz="1200" dirty="0" err="1">
                <a:latin typeface="Calibri" panose="020F0502020204030204" pitchFamily="34" charset="0"/>
              </a:rPr>
              <a:t>þarfir</a:t>
            </a:r>
            <a:r>
              <a:rPr lang="en-US" sz="1200" dirty="0">
                <a:latin typeface="Calibri" panose="020F0502020204030204" pitchFamily="34" charset="0"/>
              </a:rPr>
              <a:t> </a:t>
            </a:r>
            <a:r>
              <a:rPr lang="en-US" sz="1200" dirty="0" err="1">
                <a:latin typeface="Calibri" panose="020F0502020204030204" pitchFamily="34" charset="0"/>
              </a:rPr>
              <a:t>hvers</a:t>
            </a:r>
            <a:r>
              <a:rPr lang="en-US" sz="1200" dirty="0">
                <a:latin typeface="Calibri" panose="020F0502020204030204" pitchFamily="34" charset="0"/>
              </a:rPr>
              <a:t> </a:t>
            </a:r>
            <a:r>
              <a:rPr lang="en-US" sz="1200" dirty="0" err="1">
                <a:latin typeface="Calibri" panose="020F0502020204030204" pitchFamily="34" charset="0"/>
              </a:rPr>
              <a:t>og</a:t>
            </a:r>
            <a:r>
              <a:rPr lang="en-US" sz="1200" dirty="0">
                <a:latin typeface="Calibri" panose="020F0502020204030204" pitchFamily="34" charset="0"/>
              </a:rPr>
              <a:t> </a:t>
            </a:r>
            <a:r>
              <a:rPr lang="en-US" sz="1200" dirty="0" err="1">
                <a:latin typeface="Calibri" panose="020F0502020204030204" pitchFamily="34" charset="0"/>
              </a:rPr>
              <a:t>eins</a:t>
            </a:r>
            <a:r>
              <a:rPr lang="en-US" sz="1200" dirty="0">
                <a:latin typeface="Calibri" panose="020F0502020204030204" pitchFamily="34" charset="0"/>
              </a:rPr>
              <a:t>. </a:t>
            </a:r>
            <a:r>
              <a:rPr lang="en-US" sz="1200" dirty="0" err="1">
                <a:latin typeface="Calibri" panose="020F0502020204030204" pitchFamily="34" charset="0"/>
              </a:rPr>
              <a:t>Með</a:t>
            </a:r>
            <a:r>
              <a:rPr lang="en-US" sz="1200" dirty="0">
                <a:latin typeface="Calibri" panose="020F0502020204030204" pitchFamily="34" charset="0"/>
              </a:rPr>
              <a:t> </a:t>
            </a:r>
            <a:r>
              <a:rPr lang="en-US" sz="1200" dirty="0" err="1">
                <a:latin typeface="Calibri" panose="020F0502020204030204" pitchFamily="34" charset="0"/>
              </a:rPr>
              <a:t>þessu</a:t>
            </a:r>
            <a:r>
              <a:rPr lang="en-US" sz="1200" dirty="0">
                <a:latin typeface="Calibri" panose="020F0502020204030204" pitchFamily="34" charset="0"/>
              </a:rPr>
              <a:t> </a:t>
            </a:r>
            <a:r>
              <a:rPr lang="en-US" sz="1200" dirty="0" err="1">
                <a:latin typeface="Calibri" panose="020F0502020204030204" pitchFamily="34" charset="0"/>
              </a:rPr>
              <a:t>móti</a:t>
            </a:r>
            <a:r>
              <a:rPr lang="en-US" sz="1200" dirty="0">
                <a:latin typeface="Calibri" panose="020F0502020204030204" pitchFamily="34" charset="0"/>
              </a:rPr>
              <a:t> </a:t>
            </a:r>
            <a:r>
              <a:rPr lang="en-US" sz="1200" dirty="0" err="1">
                <a:latin typeface="Calibri" panose="020F0502020204030204" pitchFamily="34" charset="0"/>
              </a:rPr>
              <a:t>ætti</a:t>
            </a:r>
            <a:r>
              <a:rPr lang="en-US" sz="1200" dirty="0">
                <a:latin typeface="Calibri" panose="020F0502020204030204" pitchFamily="34" charset="0"/>
              </a:rPr>
              <a:t> </a:t>
            </a:r>
            <a:r>
              <a:rPr lang="en-US" sz="1200" dirty="0" err="1">
                <a:latin typeface="Calibri" panose="020F0502020204030204" pitchFamily="34" charset="0"/>
              </a:rPr>
              <a:t>hvernemandi</a:t>
            </a:r>
            <a:r>
              <a:rPr lang="en-US" sz="1200" dirty="0">
                <a:latin typeface="Calibri" panose="020F0502020204030204" pitchFamily="34" charset="0"/>
              </a:rPr>
              <a:t> </a:t>
            </a:r>
            <a:r>
              <a:rPr lang="en-US" sz="1200" dirty="0" err="1">
                <a:latin typeface="Calibri" panose="020F0502020204030204" pitchFamily="34" charset="0"/>
              </a:rPr>
              <a:t>að</a:t>
            </a:r>
            <a:r>
              <a:rPr lang="en-US" sz="1200" dirty="0">
                <a:latin typeface="Calibri" panose="020F0502020204030204" pitchFamily="34" charset="0"/>
              </a:rPr>
              <a:t> </a:t>
            </a:r>
            <a:r>
              <a:rPr lang="en-US" sz="1200" dirty="0" err="1">
                <a:latin typeface="Calibri" panose="020F0502020204030204" pitchFamily="34" charset="0"/>
              </a:rPr>
              <a:t>fá</a:t>
            </a:r>
            <a:r>
              <a:rPr lang="en-US" sz="1200" dirty="0">
                <a:latin typeface="Calibri" panose="020F0502020204030204" pitchFamily="34" charset="0"/>
              </a:rPr>
              <a:t> </a:t>
            </a:r>
            <a:r>
              <a:rPr lang="en-US" sz="1200" dirty="0" err="1">
                <a:latin typeface="Calibri" panose="020F0502020204030204" pitchFamily="34" charset="0"/>
              </a:rPr>
              <a:t>heildstæða</a:t>
            </a:r>
            <a:r>
              <a:rPr lang="en-US" sz="1200" dirty="0">
                <a:latin typeface="Calibri" panose="020F0502020204030204" pitchFamily="34" charset="0"/>
              </a:rPr>
              <a:t> </a:t>
            </a:r>
            <a:r>
              <a:rPr lang="en-US" sz="1200" dirty="0" err="1">
                <a:latin typeface="Calibri" panose="020F0502020204030204" pitchFamily="34" charset="0"/>
              </a:rPr>
              <a:t>örvun</a:t>
            </a:r>
            <a:r>
              <a:rPr lang="en-US" sz="1200" dirty="0">
                <a:latin typeface="Calibri" panose="020F0502020204030204" pitchFamily="34" charset="0"/>
              </a:rPr>
              <a:t> </a:t>
            </a:r>
            <a:r>
              <a:rPr lang="en-US" sz="1200" dirty="0" err="1">
                <a:latin typeface="Calibri" panose="020F0502020204030204" pitchFamily="34" charset="0"/>
              </a:rPr>
              <a:t>allra</a:t>
            </a:r>
            <a:r>
              <a:rPr lang="en-US" sz="1200" dirty="0">
                <a:latin typeface="Calibri" panose="020F0502020204030204" pitchFamily="34" charset="0"/>
              </a:rPr>
              <a:t> </a:t>
            </a:r>
            <a:r>
              <a:rPr lang="en-US" sz="1200" dirty="0" err="1">
                <a:latin typeface="Calibri" panose="020F0502020204030204" pitchFamily="34" charset="0"/>
              </a:rPr>
              <a:t>greinda</a:t>
            </a:r>
            <a:r>
              <a:rPr lang="en-US" sz="1200" dirty="0">
                <a:latin typeface="Calibri" panose="020F0502020204030204" pitchFamily="34" charset="0"/>
              </a:rPr>
              <a:t> </a:t>
            </a:r>
            <a:r>
              <a:rPr lang="en-US" sz="1200" dirty="0" err="1">
                <a:latin typeface="Calibri" panose="020F0502020204030204" pitchFamily="34" charset="0"/>
              </a:rPr>
              <a:t>til</a:t>
            </a:r>
            <a:r>
              <a:rPr lang="en-US" sz="1200" dirty="0">
                <a:latin typeface="Calibri" panose="020F0502020204030204" pitchFamily="34" charset="0"/>
              </a:rPr>
              <a:t> </a:t>
            </a:r>
            <a:r>
              <a:rPr lang="en-US" sz="1200" dirty="0" err="1">
                <a:latin typeface="Calibri" panose="020F0502020204030204" pitchFamily="34" charset="0"/>
              </a:rPr>
              <a:t>aukins</a:t>
            </a:r>
            <a:r>
              <a:rPr lang="en-US" sz="1200" dirty="0">
                <a:latin typeface="Calibri" panose="020F0502020204030204" pitchFamily="34" charset="0"/>
              </a:rPr>
              <a:t> </a:t>
            </a:r>
            <a:r>
              <a:rPr lang="en-US" sz="1200" dirty="0" err="1">
                <a:latin typeface="Calibri" panose="020F0502020204030204" pitchFamily="34" charset="0"/>
              </a:rPr>
              <a:t>þroska</a:t>
            </a:r>
            <a:r>
              <a:rPr lang="en-US" sz="1200" dirty="0">
                <a:latin typeface="Calibri" panose="020F0502020204030204" pitchFamily="34" charset="0"/>
              </a:rPr>
              <a:t>.</a:t>
            </a:r>
            <a:endParaRPr lang="is-IS" sz="1200" dirty="0">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3405446"/>
            <a:ext cx="5334001" cy="2752725"/>
          </a:xfrm>
          <a:prstGeom prst="rect">
            <a:avLst/>
          </a:prstGeom>
          <a:noFill/>
        </p:spPr>
      </p:pic>
      <p:sp>
        <p:nvSpPr>
          <p:cNvPr id="4" name="TextBox 3"/>
          <p:cNvSpPr txBox="1"/>
          <p:nvPr/>
        </p:nvSpPr>
        <p:spPr>
          <a:xfrm>
            <a:off x="2590800" y="3505200"/>
            <a:ext cx="1066800" cy="230832"/>
          </a:xfrm>
          <a:prstGeom prst="rect">
            <a:avLst/>
          </a:prstGeom>
          <a:noFill/>
        </p:spPr>
        <p:txBody>
          <a:bodyPr wrap="square" rtlCol="0">
            <a:spAutoFit/>
          </a:bodyPr>
          <a:lstStyle/>
          <a:p>
            <a:r>
              <a:rPr lang="is-IS" sz="900" dirty="0"/>
              <a:t>26. - 30. október </a:t>
            </a:r>
          </a:p>
        </p:txBody>
      </p:sp>
      <p:sp>
        <p:nvSpPr>
          <p:cNvPr id="5" name="TextBox 4"/>
          <p:cNvSpPr txBox="1"/>
          <p:nvPr/>
        </p:nvSpPr>
        <p:spPr>
          <a:xfrm>
            <a:off x="5562600" y="3505200"/>
            <a:ext cx="1066800" cy="230832"/>
          </a:xfrm>
          <a:prstGeom prst="rect">
            <a:avLst/>
          </a:prstGeom>
          <a:noFill/>
        </p:spPr>
        <p:txBody>
          <a:bodyPr wrap="square" rtlCol="0">
            <a:spAutoFit/>
          </a:bodyPr>
          <a:lstStyle/>
          <a:p>
            <a:r>
              <a:rPr lang="is-IS" sz="900" dirty="0"/>
              <a:t>25. – 29. janúar </a:t>
            </a:r>
          </a:p>
        </p:txBody>
      </p:sp>
      <p:sp>
        <p:nvSpPr>
          <p:cNvPr id="6" name="TextBox 5"/>
          <p:cNvSpPr txBox="1"/>
          <p:nvPr/>
        </p:nvSpPr>
        <p:spPr>
          <a:xfrm>
            <a:off x="2209800" y="4953000"/>
            <a:ext cx="1600200" cy="230832"/>
          </a:xfrm>
          <a:prstGeom prst="rect">
            <a:avLst/>
          </a:prstGeom>
          <a:noFill/>
        </p:spPr>
        <p:txBody>
          <a:bodyPr wrap="square" rtlCol="0">
            <a:spAutoFit/>
          </a:bodyPr>
          <a:lstStyle/>
          <a:p>
            <a:r>
              <a:rPr lang="is-IS" sz="900" dirty="0"/>
              <a:t>24. </a:t>
            </a:r>
            <a:r>
              <a:rPr lang="is-IS" sz="900" dirty="0" err="1"/>
              <a:t>águst</a:t>
            </a:r>
            <a:r>
              <a:rPr lang="is-IS" sz="900" dirty="0"/>
              <a:t> -28 ágúst</a:t>
            </a:r>
          </a:p>
        </p:txBody>
      </p:sp>
      <p:sp>
        <p:nvSpPr>
          <p:cNvPr id="8" name="TextBox 7"/>
          <p:cNvSpPr txBox="1"/>
          <p:nvPr/>
        </p:nvSpPr>
        <p:spPr>
          <a:xfrm>
            <a:off x="5486398" y="5033664"/>
            <a:ext cx="1295402" cy="230832"/>
          </a:xfrm>
          <a:prstGeom prst="rect">
            <a:avLst/>
          </a:prstGeom>
          <a:noFill/>
        </p:spPr>
        <p:txBody>
          <a:bodyPr wrap="square" rtlCol="0">
            <a:spAutoFit/>
          </a:bodyPr>
          <a:lstStyle/>
          <a:p>
            <a:r>
              <a:rPr lang="is-IS" sz="900" dirty="0"/>
              <a:t>29 - 31. mars  </a:t>
            </a:r>
          </a:p>
        </p:txBody>
      </p:sp>
      <p:sp>
        <p:nvSpPr>
          <p:cNvPr id="10" name="Rectangle 9">
            <a:extLst>
              <a:ext uri="{FF2B5EF4-FFF2-40B4-BE49-F238E27FC236}">
                <a16:creationId xmlns:a16="http://schemas.microsoft.com/office/drawing/2014/main" id="{6C9B08B0-B7C5-4AC9-BA3F-03D4658DC0EE}"/>
              </a:ext>
            </a:extLst>
          </p:cNvPr>
          <p:cNvSpPr/>
          <p:nvPr/>
        </p:nvSpPr>
        <p:spPr>
          <a:xfrm>
            <a:off x="2438400" y="5638800"/>
            <a:ext cx="1371600" cy="619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sz="800" dirty="0"/>
              <a:t>Göngu og umhverfishreinsun 25. – 28 maí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sz="3600" dirty="0">
                <a:solidFill>
                  <a:srgbClr val="33CC33"/>
                </a:solidFill>
                <a:latin typeface="Calibri" panose="020F0502020204030204" pitchFamily="34" charset="0"/>
              </a:rPr>
              <a:t>Sérstakar áherslur í vetur:</a:t>
            </a:r>
          </a:p>
        </p:txBody>
      </p:sp>
      <p:sp>
        <p:nvSpPr>
          <p:cNvPr id="3" name="Content Placeholder 2"/>
          <p:cNvSpPr>
            <a:spLocks noGrp="1"/>
          </p:cNvSpPr>
          <p:nvPr>
            <p:ph idx="1"/>
          </p:nvPr>
        </p:nvSpPr>
        <p:spPr>
          <a:xfrm>
            <a:off x="449855" y="1295400"/>
            <a:ext cx="8229600" cy="5334000"/>
          </a:xfrm>
        </p:spPr>
        <p:txBody>
          <a:bodyPr/>
          <a:lstStyle/>
          <a:p>
            <a:pPr marL="0" indent="0">
              <a:buNone/>
            </a:pPr>
            <a:r>
              <a:rPr lang="is-IS" sz="1400" dirty="0">
                <a:latin typeface="Calibri" panose="020F0502020204030204" pitchFamily="34" charset="0"/>
              </a:rPr>
              <a:t>Leikurinn skipar stóran sess í starfi okkar enda </a:t>
            </a:r>
            <a:r>
              <a:rPr lang="is-IS" sz="1400" dirty="0" err="1">
                <a:latin typeface="Calibri" panose="020F0502020204030204" pitchFamily="34" charset="0"/>
              </a:rPr>
              <a:t>lærir</a:t>
            </a:r>
            <a:r>
              <a:rPr lang="is-IS" sz="1400" dirty="0">
                <a:latin typeface="Calibri" panose="020F0502020204030204" pitchFamily="34" charset="0"/>
              </a:rPr>
              <a:t> barnið og þroskast í gegnum hann. Unnið er í stórum og smáum hópum allt eftir viðfangsefninu hverju sinni. </a:t>
            </a:r>
          </a:p>
          <a:p>
            <a:pPr marL="0" indent="0">
              <a:buNone/>
            </a:pPr>
            <a:endParaRPr lang="is-IS" sz="1400" b="1" dirty="0">
              <a:latin typeface="Calibri" panose="020F0502020204030204" pitchFamily="34" charset="0"/>
            </a:endParaRPr>
          </a:p>
          <a:p>
            <a:pPr marL="0" indent="0">
              <a:buNone/>
            </a:pPr>
            <a:r>
              <a:rPr lang="is-IS" sz="1400" b="1" dirty="0">
                <a:latin typeface="Calibri" panose="020F0502020204030204" pitchFamily="34" charset="0"/>
              </a:rPr>
              <a:t>Helstu verkefnin í vetur verða:</a:t>
            </a:r>
          </a:p>
          <a:p>
            <a:r>
              <a:rPr lang="is-IS" sz="1400" dirty="0">
                <a:latin typeface="Calibri" panose="020F0502020204030204" pitchFamily="34" charset="0"/>
              </a:rPr>
              <a:t>Unnið samkvæmt greindarvinnu </a:t>
            </a:r>
            <a:r>
              <a:rPr lang="is-IS" sz="1400" dirty="0" err="1">
                <a:latin typeface="Calibri" panose="020F0502020204030204" pitchFamily="34" charset="0"/>
              </a:rPr>
              <a:t>Gardners</a:t>
            </a:r>
            <a:r>
              <a:rPr lang="is-IS" sz="1400" dirty="0">
                <a:latin typeface="Calibri" panose="020F0502020204030204" pitchFamily="34" charset="0"/>
              </a:rPr>
              <a:t> og útfært eftir aldri </a:t>
            </a:r>
          </a:p>
          <a:p>
            <a:r>
              <a:rPr lang="is-IS" sz="1400" dirty="0">
                <a:latin typeface="Calibri" panose="020F0502020204030204" pitchFamily="34" charset="0"/>
              </a:rPr>
              <a:t>Að vera í samstarfi - samstarf milli deilda (árgangasamstarf) og við aðrar stofnanir- eigum við að skoða að fara í fyrirtæki bara í göngutúrum</a:t>
            </a:r>
          </a:p>
          <a:p>
            <a:r>
              <a:rPr lang="is-IS" sz="1400" dirty="0">
                <a:latin typeface="Calibri" panose="020F0502020204030204" pitchFamily="34" charset="0"/>
              </a:rPr>
              <a:t>Málörvun og læsi –Mikilvægt að merkja sæti barnanna og annað sem hægt er að merkja -</a:t>
            </a:r>
          </a:p>
          <a:p>
            <a:r>
              <a:rPr lang="is-IS" sz="1400" dirty="0" err="1">
                <a:latin typeface="Calibri" panose="020F0502020204030204" pitchFamily="34" charset="0"/>
              </a:rPr>
              <a:t>Lubbi</a:t>
            </a:r>
            <a:r>
              <a:rPr lang="is-IS" sz="1400" dirty="0">
                <a:latin typeface="Calibri" panose="020F0502020204030204" pitchFamily="34" charset="0"/>
              </a:rPr>
              <a:t> finnur málbeinið -  Skipuleggja eftir hverri deild</a:t>
            </a:r>
          </a:p>
          <a:p>
            <a:r>
              <a:rPr lang="is-IS" sz="1400" dirty="0">
                <a:latin typeface="Calibri" panose="020F0502020204030204" pitchFamily="34" charset="0"/>
              </a:rPr>
              <a:t>TMT (tákn með tali ) – Tákna matinn og í söng </a:t>
            </a:r>
          </a:p>
          <a:p>
            <a:r>
              <a:rPr lang="is-IS" sz="1400" dirty="0">
                <a:latin typeface="Calibri" panose="020F0502020204030204" pitchFamily="34" charset="0"/>
              </a:rPr>
              <a:t>Unnið eftir aðferðum skipulagðrar kennslu, </a:t>
            </a:r>
            <a:r>
              <a:rPr lang="is-IS" sz="1400" dirty="0" err="1">
                <a:latin typeface="Calibri" panose="020F0502020204030204" pitchFamily="34" charset="0"/>
              </a:rPr>
              <a:t>Teacch</a:t>
            </a:r>
            <a:r>
              <a:rPr lang="is-IS" sz="1400" dirty="0">
                <a:latin typeface="Calibri" panose="020F0502020204030204" pitchFamily="34" charset="0"/>
              </a:rPr>
              <a:t>. – Dagskipulag á öllum deildum gott fyrir öll börn að sjá þetta myndrænt og útiklæðnað </a:t>
            </a:r>
          </a:p>
          <a:p>
            <a:r>
              <a:rPr lang="is-IS" sz="1400" dirty="0">
                <a:latin typeface="Calibri" panose="020F0502020204030204" pitchFamily="34" charset="0"/>
              </a:rPr>
              <a:t>Stærðfræði – tölustafir , form út um allt</a:t>
            </a:r>
          </a:p>
          <a:p>
            <a:r>
              <a:rPr lang="is-IS" sz="1400" dirty="0" err="1">
                <a:latin typeface="Calibri" panose="020F0502020204030204" pitchFamily="34" charset="0"/>
              </a:rPr>
              <a:t>Numicon</a:t>
            </a:r>
            <a:r>
              <a:rPr lang="is-IS" sz="1400" dirty="0">
                <a:latin typeface="Calibri" panose="020F0502020204030204" pitchFamily="34" charset="0"/>
              </a:rPr>
              <a:t>- Settin ganga á milli deilda</a:t>
            </a:r>
          </a:p>
          <a:p>
            <a:r>
              <a:rPr lang="is-IS" sz="1400" dirty="0">
                <a:latin typeface="Calibri" panose="020F0502020204030204" pitchFamily="34" charset="0"/>
              </a:rPr>
              <a:t>Leikur að læra – til bók með leikjum nota líka æfingar frá námskeiði í vor um hreyfingu í sal</a:t>
            </a:r>
          </a:p>
          <a:p>
            <a:r>
              <a:rPr lang="is-IS" sz="1400" dirty="0">
                <a:latin typeface="Calibri" panose="020F0502020204030204" pitchFamily="34" charset="0"/>
              </a:rPr>
              <a:t>Einingarkubbar-  Nota í stærðfræði </a:t>
            </a:r>
          </a:p>
          <a:p>
            <a:r>
              <a:rPr lang="is-IS" sz="1400" dirty="0">
                <a:latin typeface="Calibri" panose="020F0502020204030204" pitchFamily="34" charset="0"/>
              </a:rPr>
              <a:t>Göngutúrar fyrir tvo elstu </a:t>
            </a:r>
            <a:r>
              <a:rPr lang="is-IS" sz="1400" dirty="0" err="1">
                <a:latin typeface="Calibri" panose="020F0502020204030204" pitchFamily="34" charset="0"/>
              </a:rPr>
              <a:t>árganana</a:t>
            </a:r>
            <a:r>
              <a:rPr lang="is-IS" sz="1400" dirty="0">
                <a:latin typeface="Calibri" panose="020F0502020204030204" pitchFamily="34" charset="0"/>
              </a:rPr>
              <a:t> markvisst</a:t>
            </a:r>
          </a:p>
          <a:p>
            <a:r>
              <a:rPr lang="is-IS" sz="1400" dirty="0">
                <a:latin typeface="Calibri" panose="020F0502020204030204" pitchFamily="34" charset="0"/>
              </a:rPr>
              <a:t>Uppeldi til ábyrgðar byrjum að vinna eftir hugmyndafræðinni í haust hægt og rólega - </a:t>
            </a:r>
          </a:p>
          <a:p>
            <a:pPr marL="0" indent="0">
              <a:buNone/>
            </a:pPr>
            <a:endParaRPr lang="is-IS" sz="1200" dirty="0">
              <a:latin typeface="Calibri" panose="020F0502020204030204" pitchFamily="34" charset="0"/>
            </a:endParaRPr>
          </a:p>
          <a:p>
            <a:pPr marL="0" indent="0">
              <a:buNone/>
            </a:pPr>
            <a:endParaRPr lang="is-IS" sz="1200" dirty="0">
              <a:latin typeface="Calibri" panose="020F0502020204030204" pitchFamily="34" charset="0"/>
            </a:endParaRPr>
          </a:p>
          <a:p>
            <a:pPr marL="0" indent="0">
              <a:buNone/>
            </a:pPr>
            <a:endParaRPr lang="is-IS" sz="1200" dirty="0">
              <a:latin typeface="Calibri" panose="020F0502020204030204" pitchFamily="34" charset="0"/>
            </a:endParaRPr>
          </a:p>
          <a:p>
            <a:pPr marL="0" indent="0">
              <a:buNone/>
            </a:pPr>
            <a:endParaRPr lang="is-IS" sz="1200" dirty="0">
              <a:latin typeface="Calibri" panose="020F0502020204030204" pitchFamily="34" charset="0"/>
            </a:endParaRPr>
          </a:p>
          <a:p>
            <a:endParaRPr lang="is-IS" dirty="0"/>
          </a:p>
        </p:txBody>
      </p:sp>
    </p:spTree>
    <p:extLst>
      <p:ext uri="{BB962C8B-B14F-4D97-AF65-F5344CB8AC3E}">
        <p14:creationId xmlns:p14="http://schemas.microsoft.com/office/powerpoint/2010/main" val="3619530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sz="3600" dirty="0">
                <a:solidFill>
                  <a:srgbClr val="33CC33"/>
                </a:solidFill>
                <a:latin typeface="Calibri" panose="020F0502020204030204" pitchFamily="34" charset="0"/>
              </a:rPr>
              <a:t>Siðir og venjur </a:t>
            </a:r>
            <a:endParaRPr lang="is-IS" sz="3600" i="1" dirty="0">
              <a:solidFill>
                <a:srgbClr val="FF0000"/>
              </a:solidFill>
            </a:endParaRPr>
          </a:p>
        </p:txBody>
      </p:sp>
      <p:sp>
        <p:nvSpPr>
          <p:cNvPr id="3" name="Content Placeholder 2"/>
          <p:cNvSpPr>
            <a:spLocks noGrp="1"/>
          </p:cNvSpPr>
          <p:nvPr>
            <p:ph idx="1"/>
          </p:nvPr>
        </p:nvSpPr>
        <p:spPr/>
        <p:txBody>
          <a:bodyPr/>
          <a:lstStyle/>
          <a:p>
            <a:pPr marL="0" indent="0">
              <a:buNone/>
            </a:pPr>
            <a:r>
              <a:rPr lang="is-IS" sz="1600" b="1" dirty="0">
                <a:latin typeface="Calibri" panose="020F0502020204030204" pitchFamily="34" charset="0"/>
              </a:rPr>
              <a:t>Fagnaðarfundir - Litadagar</a:t>
            </a:r>
          </a:p>
          <a:p>
            <a:r>
              <a:rPr lang="is-IS" sz="1600" dirty="0">
                <a:latin typeface="Calibri" panose="020F0502020204030204" pitchFamily="34" charset="0"/>
              </a:rPr>
              <a:t>Fagnaðarfundir eru einu sinni í mánuði, í u.þ.b. 30 mínútur, síðasta miðvikudaginn í mánuði. Á fagnaðarfundum hittast börn á kennarar, syngja og sprella saman.  Sameiginlegir Fagnaðarfundir eru </a:t>
            </a:r>
            <a:r>
              <a:rPr lang="is-IS" sz="1600" dirty="0" err="1">
                <a:latin typeface="Calibri" panose="020F0502020204030204" pitchFamily="34" charset="0"/>
              </a:rPr>
              <a:t>kl</a:t>
            </a:r>
            <a:r>
              <a:rPr lang="is-IS" sz="1600" dirty="0">
                <a:latin typeface="Calibri" panose="020F0502020204030204" pitchFamily="34" charset="0"/>
              </a:rPr>
              <a:t>: 9:30 ínóvember /febrúar og þá eru veitingar og svo á starfsdögum </a:t>
            </a:r>
            <a:r>
              <a:rPr lang="is-IS" sz="1600" dirty="0" err="1">
                <a:latin typeface="Calibri" panose="020F0502020204030204" pitchFamily="34" charset="0"/>
              </a:rPr>
              <a:t>sept</a:t>
            </a:r>
            <a:r>
              <a:rPr lang="is-IS" sz="1600" dirty="0">
                <a:latin typeface="Calibri" panose="020F0502020204030204" pitchFamily="34" charset="0"/>
              </a:rPr>
              <a:t>/júní.  Af yngri </a:t>
            </a:r>
            <a:r>
              <a:rPr lang="is-IS" sz="1600" dirty="0" err="1">
                <a:latin typeface="Calibri" panose="020F0502020204030204" pitchFamily="34" charset="0"/>
              </a:rPr>
              <a:t>álmu</a:t>
            </a:r>
            <a:r>
              <a:rPr lang="is-IS" sz="1600" dirty="0">
                <a:latin typeface="Calibri" panose="020F0502020204030204" pitchFamily="34" charset="0"/>
              </a:rPr>
              <a:t> koma þau börn sem eru búin að vera í leikskólanum hin koma ekki. Deildarnar skiptast á að skipuleggja fagnaðarfundinn, börnin velja hvaða lög á að æfa þennan mánuðinn og syngja og eru þau á sviðinu í salnum. </a:t>
            </a:r>
          </a:p>
          <a:p>
            <a:pPr marL="0" indent="0">
              <a:buNone/>
            </a:pPr>
            <a:endParaRPr lang="is-IS" sz="1600" dirty="0">
              <a:latin typeface="Calibri" panose="020F0502020204030204" pitchFamily="34" charset="0"/>
            </a:endParaRPr>
          </a:p>
          <a:p>
            <a:pPr marL="0" indent="0">
              <a:buNone/>
            </a:pPr>
            <a:endParaRPr lang="is-IS" sz="1600" dirty="0">
              <a:latin typeface="Calibri" panose="020F0502020204030204" pitchFamily="34" charset="0"/>
            </a:endParaRPr>
          </a:p>
          <a:p>
            <a:pPr marL="0" indent="0">
              <a:buNone/>
            </a:pPr>
            <a:endParaRPr lang="is-IS" sz="1600" dirty="0">
              <a:latin typeface="Calibri" panose="020F0502020204030204" pitchFamily="34" charset="0"/>
            </a:endParaRPr>
          </a:p>
          <a:p>
            <a:pPr marL="0" indent="0">
              <a:buNone/>
            </a:pPr>
            <a:endParaRPr lang="is-IS" sz="1600" dirty="0">
              <a:latin typeface="Calibri" panose="020F0502020204030204" pitchFamily="34" charset="0"/>
            </a:endParaRPr>
          </a:p>
          <a:p>
            <a:pPr marL="0" indent="0">
              <a:buNone/>
            </a:pPr>
            <a:endParaRPr lang="is-IS" sz="1600" dirty="0">
              <a:latin typeface="Calibri" panose="020F0502020204030204" pitchFamily="34" charset="0"/>
            </a:endParaRPr>
          </a:p>
          <a:p>
            <a:pPr marL="0" indent="0">
              <a:buNone/>
            </a:pPr>
            <a:endParaRPr lang="is-IS" sz="1600" b="1" dirty="0">
              <a:latin typeface="Calibri" panose="020F0502020204030204" pitchFamily="34" charset="0"/>
            </a:endParaRPr>
          </a:p>
          <a:p>
            <a:pPr marL="0" indent="0">
              <a:buNone/>
            </a:pPr>
            <a:endParaRPr lang="is-IS" sz="1600" b="1" dirty="0">
              <a:latin typeface="Calibri" panose="020F0502020204030204" pitchFamily="34" charset="0"/>
            </a:endParaRPr>
          </a:p>
          <a:p>
            <a:pPr marL="0" indent="0">
              <a:buNone/>
            </a:pPr>
            <a:endParaRPr lang="is-IS" sz="1600" b="1" dirty="0">
              <a:latin typeface="Calibri" panose="020F0502020204030204" pitchFamily="34" charset="0"/>
            </a:endParaRPr>
          </a:p>
          <a:p>
            <a:pPr marL="0" indent="0">
              <a:buNone/>
            </a:pPr>
            <a:r>
              <a:rPr lang="is-IS" sz="1600" b="1" dirty="0">
                <a:latin typeface="Calibri" panose="020F0502020204030204" pitchFamily="34" charset="0"/>
              </a:rPr>
              <a:t>Aðrir siðir og venjur verða skv. venju, þ.e.:</a:t>
            </a:r>
          </a:p>
          <a:p>
            <a:pPr marL="0" indent="0">
              <a:buNone/>
            </a:pPr>
            <a:r>
              <a:rPr lang="is-IS" sz="1600" dirty="0">
                <a:latin typeface="Calibri" panose="020F0502020204030204" pitchFamily="34" charset="0"/>
              </a:rPr>
              <a:t>Afmæli, jólaundirbúningur, þorrablót, öskudagur, vorferð, sumarhátíð, útskriftarferð o.fl..</a:t>
            </a:r>
          </a:p>
          <a:p>
            <a:pPr marL="0" indent="0">
              <a:buNone/>
            </a:pPr>
            <a:endParaRPr lang="is-IS" sz="1200" dirty="0">
              <a:latin typeface="Calibri" panose="020F0502020204030204" pitchFamily="34" charset="0"/>
            </a:endParaRPr>
          </a:p>
          <a:p>
            <a:pPr marL="0" indent="0">
              <a:buNone/>
            </a:pPr>
            <a:endParaRPr lang="is-IS" sz="1200" dirty="0">
              <a:latin typeface="Calibri" panose="020F050202020403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533552673"/>
              </p:ext>
            </p:extLst>
          </p:nvPr>
        </p:nvGraphicFramePr>
        <p:xfrm>
          <a:off x="685800" y="3454400"/>
          <a:ext cx="7543799" cy="2413000"/>
        </p:xfrm>
        <a:graphic>
          <a:graphicData uri="http://schemas.openxmlformats.org/drawingml/2006/table">
            <a:tbl>
              <a:tblPr firstRow="1" firstCol="1" bandRow="1"/>
              <a:tblGrid>
                <a:gridCol w="2827884">
                  <a:extLst>
                    <a:ext uri="{9D8B030D-6E8A-4147-A177-3AD203B41FA5}">
                      <a16:colId xmlns:a16="http://schemas.microsoft.com/office/drawing/2014/main" val="159112028"/>
                    </a:ext>
                  </a:extLst>
                </a:gridCol>
                <a:gridCol w="2596459">
                  <a:extLst>
                    <a:ext uri="{9D8B030D-6E8A-4147-A177-3AD203B41FA5}">
                      <a16:colId xmlns:a16="http://schemas.microsoft.com/office/drawing/2014/main" val="1147826338"/>
                    </a:ext>
                  </a:extLst>
                </a:gridCol>
                <a:gridCol w="2119456">
                  <a:extLst>
                    <a:ext uri="{9D8B030D-6E8A-4147-A177-3AD203B41FA5}">
                      <a16:colId xmlns:a16="http://schemas.microsoft.com/office/drawing/2014/main" val="1345312897"/>
                    </a:ext>
                  </a:extLst>
                </a:gridCol>
              </a:tblGrid>
              <a:tr h="217508">
                <a:tc>
                  <a:txBody>
                    <a:bodyPr/>
                    <a:lstStyle/>
                    <a:p>
                      <a:pPr>
                        <a:lnSpc>
                          <a:spcPct val="107000"/>
                        </a:lnSpc>
                        <a:spcAft>
                          <a:spcPts val="0"/>
                        </a:spcAft>
                      </a:pPr>
                      <a:r>
                        <a:rPr lang="is-IS" sz="1100" b="1" u="sng">
                          <a:effectLst/>
                          <a:latin typeface="Calibri" panose="020F0502020204030204" pitchFamily="34" charset="0"/>
                          <a:ea typeface="Calibri" panose="020F0502020204030204" pitchFamily="34" charset="0"/>
                          <a:cs typeface="Times New Roman" panose="02020603050405020304" pitchFamily="18" charset="0"/>
                        </a:rPr>
                        <a:t>Mánuður</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100" b="1" u="sng" dirty="0">
                          <a:effectLst/>
                          <a:latin typeface="Calibri" panose="020F0502020204030204" pitchFamily="34" charset="0"/>
                          <a:ea typeface="Calibri" panose="020F0502020204030204" pitchFamily="34" charset="0"/>
                          <a:cs typeface="Times New Roman" panose="02020603050405020304" pitchFamily="18" charset="0"/>
                        </a:rPr>
                        <a:t>Tjarnarland)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100" b="1" u="sng" dirty="0">
                          <a:effectLst/>
                          <a:latin typeface="Calibri" panose="020F0502020204030204" pitchFamily="34" charset="0"/>
                          <a:ea typeface="Calibri" panose="020F0502020204030204" pitchFamily="34" charset="0"/>
                          <a:cs typeface="Times New Roman" panose="02020603050405020304" pitchFamily="18" charset="0"/>
                        </a:rPr>
                        <a:t>Deild (yngri álma)</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0876724"/>
                  </a:ext>
                </a:extLst>
              </a:tr>
              <a:tr h="276793">
                <a:tc>
                  <a:txBody>
                    <a:bodyPr/>
                    <a:lstStyle/>
                    <a:p>
                      <a:pPr algn="l">
                        <a:lnSpc>
                          <a:spcPct val="106000"/>
                        </a:lnSpc>
                        <a:spcAft>
                          <a:spcPts val="0"/>
                        </a:spcAft>
                      </a:pPr>
                      <a:r>
                        <a:rPr lang="is-IS" sz="1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September </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00"/>
                    </a:solidFill>
                  </a:tcPr>
                </a:tc>
                <a:tc>
                  <a:txBody>
                    <a:bodyPr/>
                    <a:lstStyle/>
                    <a:p>
                      <a:pPr algn="l">
                        <a:lnSpc>
                          <a:spcPct val="106000"/>
                        </a:lnSpc>
                        <a:spcAft>
                          <a:spcPts val="0"/>
                        </a:spcAft>
                      </a:pPr>
                      <a:r>
                        <a:rPr lang="is-IS" sz="16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Tjarnarbæ </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00"/>
                    </a:solidFill>
                  </a:tcPr>
                </a:tc>
                <a:tc>
                  <a:txBody>
                    <a:bodyPr/>
                    <a:lstStyle/>
                    <a:p>
                      <a:pPr algn="l">
                        <a:lnSpc>
                          <a:spcPct val="106000"/>
                        </a:lnSpc>
                        <a:spcAft>
                          <a:spcPts val="0"/>
                        </a:spcAft>
                      </a:pPr>
                      <a:r>
                        <a:rPr lang="is-IS" sz="1600" kern="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Rjóður</a:t>
                      </a:r>
                      <a:r>
                        <a:rPr lang="is-IS" sz="1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00"/>
                    </a:solidFill>
                  </a:tcPr>
                </a:tc>
                <a:extLst>
                  <a:ext uri="{0D108BD9-81ED-4DB2-BD59-A6C34878D82A}">
                    <a16:rowId xmlns:a16="http://schemas.microsoft.com/office/drawing/2014/main" val="2151923967"/>
                  </a:ext>
                </a:extLst>
              </a:tr>
              <a:tr h="276793">
                <a:tc>
                  <a:txBody>
                    <a:bodyPr/>
                    <a:lstStyle/>
                    <a:p>
                      <a:pPr algn="l">
                        <a:lnSpc>
                          <a:spcPct val="106000"/>
                        </a:lnSpc>
                        <a:spcAft>
                          <a:spcPts val="0"/>
                        </a:spcAft>
                      </a:pPr>
                      <a:r>
                        <a:rPr lang="is-IS" sz="1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Október</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CC"/>
                    </a:solidFill>
                  </a:tcPr>
                </a:tc>
                <a:tc>
                  <a:txBody>
                    <a:bodyPr/>
                    <a:lstStyle/>
                    <a:p>
                      <a:pPr algn="l">
                        <a:lnSpc>
                          <a:spcPct val="106000"/>
                        </a:lnSpc>
                        <a:spcAft>
                          <a:spcPts val="0"/>
                        </a:spcAft>
                      </a:pPr>
                      <a:r>
                        <a:rPr lang="is-IS" sz="16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Skógarbær </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CC"/>
                    </a:solidFill>
                  </a:tcPr>
                </a:tc>
                <a:tc>
                  <a:txBody>
                    <a:bodyPr/>
                    <a:lstStyle/>
                    <a:p>
                      <a:pPr algn="l">
                        <a:lnSpc>
                          <a:spcPct val="106000"/>
                        </a:lnSpc>
                        <a:spcAft>
                          <a:spcPts val="0"/>
                        </a:spcAft>
                      </a:pPr>
                      <a:r>
                        <a:rPr lang="is-IS" sz="1100" dirty="0">
                          <a:effectLst/>
                          <a:latin typeface="Calibri" panose="020F0502020204030204" pitchFamily="34" charset="0"/>
                          <a:ea typeface="Calibri" panose="020F0502020204030204" pitchFamily="34" charset="0"/>
                          <a:cs typeface="Times New Roman" panose="02020603050405020304" pitchFamily="18" charset="0"/>
                        </a:rPr>
                        <a:t>  </a:t>
                      </a:r>
                      <a:r>
                        <a:rPr lang="is-IS" sz="1400" dirty="0">
                          <a:effectLst/>
                          <a:latin typeface="Calibri" panose="020F0502020204030204" pitchFamily="34" charset="0"/>
                          <a:ea typeface="Calibri" panose="020F0502020204030204" pitchFamily="34" charset="0"/>
                          <a:cs typeface="Times New Roman" panose="02020603050405020304" pitchFamily="18" charset="0"/>
                        </a:rPr>
                        <a:t>Lundur -</a:t>
                      </a:r>
                      <a:r>
                        <a:rPr lang="is-IS" sz="1400" kern="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Rjóður</a:t>
                      </a:r>
                      <a:r>
                        <a:rPr lang="is-IS" sz="14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TL</a:t>
                      </a:r>
                      <a:endParaRPr lang="is-I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CC"/>
                    </a:solidFill>
                  </a:tcPr>
                </a:tc>
                <a:extLst>
                  <a:ext uri="{0D108BD9-81ED-4DB2-BD59-A6C34878D82A}">
                    <a16:rowId xmlns:a16="http://schemas.microsoft.com/office/drawing/2014/main" val="1738499688"/>
                  </a:ext>
                </a:extLst>
              </a:tr>
              <a:tr h="276793">
                <a:tc>
                  <a:txBody>
                    <a:bodyPr/>
                    <a:lstStyle/>
                    <a:p>
                      <a:pPr algn="l">
                        <a:lnSpc>
                          <a:spcPct val="106000"/>
                        </a:lnSpc>
                        <a:spcAft>
                          <a:spcPts val="0"/>
                        </a:spcAft>
                      </a:pPr>
                      <a:r>
                        <a:rPr lang="is-IS" sz="1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Nóvember – sameiginlegur</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a:lnSpc>
                          <a:spcPct val="106000"/>
                        </a:lnSpc>
                        <a:spcAft>
                          <a:spcPts val="0"/>
                        </a:spcAft>
                      </a:pPr>
                      <a:r>
                        <a:rPr lang="is-IS" sz="1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Hamrabær </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a:lnSpc>
                          <a:spcPct val="106000"/>
                        </a:lnSpc>
                        <a:spcAft>
                          <a:spcPts val="0"/>
                        </a:spcAft>
                      </a:pPr>
                      <a:r>
                        <a:rPr lang="is-IS" sz="16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Hamrabær</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642846870"/>
                  </a:ext>
                </a:extLst>
              </a:tr>
              <a:tr h="276793">
                <a:tc>
                  <a:txBody>
                    <a:bodyPr/>
                    <a:lstStyle/>
                    <a:p>
                      <a:pPr algn="l">
                        <a:lnSpc>
                          <a:spcPct val="106000"/>
                        </a:lnSpc>
                        <a:spcAft>
                          <a:spcPts val="0"/>
                        </a:spcAft>
                      </a:pPr>
                      <a:r>
                        <a:rPr lang="is-IS" sz="16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Janúar</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pPr>
                      <a:r>
                        <a:rPr lang="is-IS" sz="1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Skógarbæ</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pPr>
                      <a:r>
                        <a:rPr lang="is-IS" sz="1600" kern="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Kjarr</a:t>
                      </a:r>
                      <a:r>
                        <a:rPr lang="is-IS" sz="1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Lundur TL(Barr)</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7154915"/>
                  </a:ext>
                </a:extLst>
              </a:tr>
              <a:tr h="276793">
                <a:tc>
                  <a:txBody>
                    <a:bodyPr/>
                    <a:lstStyle/>
                    <a:p>
                      <a:pPr algn="l">
                        <a:lnSpc>
                          <a:spcPct val="106000"/>
                        </a:lnSpc>
                        <a:spcAft>
                          <a:spcPts val="0"/>
                        </a:spcAft>
                      </a:pPr>
                      <a:r>
                        <a:rPr lang="is-IS" sz="1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Febrúar  </a:t>
                      </a:r>
                      <a:r>
                        <a:rPr lang="is-IS" sz="1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Sameiginlegur</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FF"/>
                    </a:solidFill>
                  </a:tcPr>
                </a:tc>
                <a:tc>
                  <a:txBody>
                    <a:bodyPr/>
                    <a:lstStyle/>
                    <a:p>
                      <a:pPr algn="l">
                        <a:lnSpc>
                          <a:spcPct val="106000"/>
                        </a:lnSpc>
                        <a:spcAft>
                          <a:spcPts val="0"/>
                        </a:spcAft>
                      </a:pPr>
                      <a:r>
                        <a:rPr lang="is-IS" sz="16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Lundur </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FF"/>
                    </a:solidFill>
                  </a:tcPr>
                </a:tc>
                <a:tc>
                  <a:txBody>
                    <a:bodyPr/>
                    <a:lstStyle/>
                    <a:p>
                      <a:pPr algn="l">
                        <a:lnSpc>
                          <a:spcPct val="106000"/>
                        </a:lnSpc>
                        <a:spcAft>
                          <a:spcPts val="0"/>
                        </a:spcAft>
                      </a:pPr>
                      <a:r>
                        <a:rPr lang="is-IS" sz="1600" dirty="0">
                          <a:effectLst/>
                          <a:latin typeface="Calibri" panose="020F0502020204030204" pitchFamily="34" charset="0"/>
                          <a:ea typeface="Times New Roman" panose="02020603050405020304" pitchFamily="18" charset="0"/>
                          <a:cs typeface="Calibri" panose="020F0502020204030204" pitchFamily="34" charset="0"/>
                        </a:rPr>
                        <a:t>Lundur </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FF"/>
                    </a:solidFill>
                  </a:tcPr>
                </a:tc>
                <a:extLst>
                  <a:ext uri="{0D108BD9-81ED-4DB2-BD59-A6C34878D82A}">
                    <a16:rowId xmlns:a16="http://schemas.microsoft.com/office/drawing/2014/main" val="41968007"/>
                  </a:ext>
                </a:extLst>
              </a:tr>
              <a:tr h="447163">
                <a:tc>
                  <a:txBody>
                    <a:bodyPr/>
                    <a:lstStyle/>
                    <a:p>
                      <a:pPr algn="l">
                        <a:lnSpc>
                          <a:spcPct val="106000"/>
                        </a:lnSpc>
                        <a:spcAft>
                          <a:spcPts val="0"/>
                        </a:spcAft>
                      </a:pPr>
                      <a:r>
                        <a:rPr lang="is-IS" sz="16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Mars – </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a:lnSpc>
                          <a:spcPct val="106000"/>
                        </a:lnSpc>
                        <a:spcAft>
                          <a:spcPts val="0"/>
                        </a:spcAft>
                      </a:pPr>
                      <a:r>
                        <a:rPr lang="is-IS" sz="16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Hamrabær </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a:lnSpc>
                          <a:spcPct val="106000"/>
                        </a:lnSpc>
                        <a:spcAft>
                          <a:spcPts val="0"/>
                        </a:spcAft>
                      </a:pPr>
                      <a:r>
                        <a:rPr lang="is-IS" sz="1600" dirty="0">
                          <a:effectLst/>
                          <a:latin typeface="Calibri" panose="020F0502020204030204" pitchFamily="34" charset="0"/>
                          <a:ea typeface="Calibri" panose="020F0502020204030204" pitchFamily="34" charset="0"/>
                          <a:cs typeface="Times New Roman" panose="02020603050405020304" pitchFamily="18" charset="0"/>
                        </a:rPr>
                        <a:t>  </a:t>
                      </a:r>
                      <a:r>
                        <a:rPr lang="is-IS" sz="1600" dirty="0" err="1">
                          <a:effectLst/>
                          <a:latin typeface="Calibri" panose="020F0502020204030204" pitchFamily="34" charset="0"/>
                          <a:ea typeface="Calibri" panose="020F0502020204030204" pitchFamily="34" charset="0"/>
                          <a:cs typeface="Times New Roman" panose="02020603050405020304" pitchFamily="18" charset="0"/>
                        </a:rPr>
                        <a:t>Kjarr</a:t>
                      </a:r>
                      <a:r>
                        <a:rPr lang="is-IS" sz="1600" dirty="0">
                          <a:effectLst/>
                          <a:latin typeface="Calibri" panose="020F0502020204030204" pitchFamily="34" charset="0"/>
                          <a:ea typeface="Calibri" panose="020F0502020204030204" pitchFamily="34" charset="0"/>
                          <a:cs typeface="Times New Roman" panose="02020603050405020304" pitchFamily="18" charset="0"/>
                        </a:rPr>
                        <a:t> (Lauf)</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7669500"/>
                  </a:ext>
                </a:extLst>
              </a:tr>
              <a:tr h="364364">
                <a:tc>
                  <a:txBody>
                    <a:bodyPr/>
                    <a:lstStyle/>
                    <a:p>
                      <a:pPr algn="l">
                        <a:lnSpc>
                          <a:spcPct val="106000"/>
                        </a:lnSpc>
                        <a:spcAft>
                          <a:spcPts val="0"/>
                        </a:spcAft>
                      </a:pPr>
                      <a:r>
                        <a:rPr lang="is-IS" sz="1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Apríl –  </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l">
                        <a:lnSpc>
                          <a:spcPct val="106000"/>
                        </a:lnSpc>
                        <a:spcAft>
                          <a:spcPts val="0"/>
                        </a:spcAft>
                      </a:pPr>
                      <a:r>
                        <a:rPr lang="is-IS" sz="1100" dirty="0">
                          <a:effectLst/>
                          <a:latin typeface="Calibri" panose="020F0502020204030204" pitchFamily="34" charset="0"/>
                          <a:ea typeface="Calibri" panose="020F0502020204030204" pitchFamily="34" charset="0"/>
                          <a:cs typeface="Times New Roman" panose="02020603050405020304" pitchFamily="18" charset="0"/>
                        </a:rPr>
                        <a:t>„2016 fara á fagnaðarfund á Tjarnarlandi 2015 í einhverju öðru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l">
                        <a:lnSpc>
                          <a:spcPct val="106000"/>
                        </a:lnSpc>
                        <a:spcAft>
                          <a:spcPts val="0"/>
                        </a:spcAft>
                      </a:pPr>
                      <a:r>
                        <a:rPr lang="is-IS" sz="1100" dirty="0">
                          <a:effectLst/>
                          <a:latin typeface="Calibri" panose="020F0502020204030204" pitchFamily="34" charset="0"/>
                          <a:ea typeface="Calibri" panose="020F0502020204030204" pitchFamily="34" charset="0"/>
                          <a:cs typeface="Times New Roman" panose="02020603050405020304" pitchFamily="18" charset="0"/>
                        </a:rPr>
                        <a:t> 2017 og </a:t>
                      </a:r>
                      <a:r>
                        <a:rPr lang="is-IS" sz="1100" dirty="0" err="1">
                          <a:effectLst/>
                          <a:latin typeface="Calibri" panose="020F0502020204030204" pitchFamily="34" charset="0"/>
                          <a:ea typeface="Calibri" panose="020F0502020204030204" pitchFamily="34" charset="0"/>
                          <a:cs typeface="Times New Roman" panose="02020603050405020304" pitchFamily="18" charset="0"/>
                        </a:rPr>
                        <a:t>yngrisaman</a:t>
                      </a:r>
                      <a:r>
                        <a:rPr lang="is-IS" sz="1100" dirty="0">
                          <a:effectLst/>
                          <a:latin typeface="Calibri" panose="020F0502020204030204" pitchFamily="34" charset="0"/>
                          <a:ea typeface="Calibri" panose="020F0502020204030204" pitchFamily="34" charset="0"/>
                          <a:cs typeface="Times New Roman" panose="02020603050405020304" pitchFamily="18" charset="0"/>
                        </a:rPr>
                        <a:t> í sal  í umsjón  Lyngs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883671565"/>
                  </a:ext>
                </a:extLst>
              </a:tr>
            </a:tbl>
          </a:graphicData>
        </a:graphic>
      </p:graphicFrame>
    </p:spTree>
    <p:extLst>
      <p:ext uri="{BB962C8B-B14F-4D97-AF65-F5344CB8AC3E}">
        <p14:creationId xmlns:p14="http://schemas.microsoft.com/office/powerpoint/2010/main" val="66158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eaLnBrk="1" fontAlgn="auto" hangingPunct="1">
              <a:spcAft>
                <a:spcPts val="0"/>
              </a:spcAft>
              <a:defRPr/>
            </a:pPr>
            <a:r>
              <a:rPr lang="is-IS" sz="3600" dirty="0">
                <a:solidFill>
                  <a:srgbClr val="33CC33"/>
                </a:solidFill>
              </a:rPr>
              <a:t>Samstarf </a:t>
            </a:r>
          </a:p>
        </p:txBody>
      </p:sp>
      <p:sp>
        <p:nvSpPr>
          <p:cNvPr id="25603" name="Content Placeholder 2"/>
          <p:cNvSpPr>
            <a:spLocks noGrp="1"/>
          </p:cNvSpPr>
          <p:nvPr>
            <p:ph idx="1"/>
          </p:nvPr>
        </p:nvSpPr>
        <p:spPr>
          <a:xfrm>
            <a:off x="457200" y="1295400"/>
            <a:ext cx="8229600" cy="5181600"/>
          </a:xfrm>
        </p:spPr>
        <p:txBody>
          <a:bodyPr/>
          <a:lstStyle/>
          <a:p>
            <a:pPr marL="0" indent="0">
              <a:buNone/>
              <a:defRPr/>
            </a:pPr>
            <a:r>
              <a:rPr lang="en-US" altLang="is-IS" sz="1400" dirty="0" err="1">
                <a:latin typeface="Calibri" panose="020F0502020204030204" pitchFamily="34" charset="0"/>
              </a:rPr>
              <a:t>Hér</a:t>
            </a:r>
            <a:r>
              <a:rPr lang="en-US" altLang="is-IS" sz="1400" dirty="0">
                <a:latin typeface="Calibri" panose="020F0502020204030204" pitchFamily="34" charset="0"/>
              </a:rPr>
              <a:t> </a:t>
            </a:r>
            <a:r>
              <a:rPr lang="en-US" altLang="is-IS" sz="1400" dirty="0" err="1">
                <a:latin typeface="Calibri" panose="020F0502020204030204" pitchFamily="34" charset="0"/>
              </a:rPr>
              <a:t>eru</a:t>
            </a:r>
            <a:r>
              <a:rPr lang="en-US" altLang="is-IS" sz="1400" dirty="0">
                <a:latin typeface="Calibri" panose="020F0502020204030204" pitchFamily="34" charset="0"/>
              </a:rPr>
              <a:t> </a:t>
            </a:r>
            <a:r>
              <a:rPr lang="en-US" altLang="is-IS" sz="1400" dirty="0" err="1">
                <a:latin typeface="Calibri" panose="020F0502020204030204" pitchFamily="34" charset="0"/>
              </a:rPr>
              <a:t>helstu</a:t>
            </a:r>
            <a:r>
              <a:rPr lang="en-US" altLang="is-IS" sz="1400" dirty="0">
                <a:latin typeface="Calibri" panose="020F0502020204030204" pitchFamily="34" charset="0"/>
              </a:rPr>
              <a:t> </a:t>
            </a:r>
            <a:r>
              <a:rPr lang="en-US" altLang="is-IS" sz="1400" dirty="0" err="1">
                <a:latin typeface="Calibri" panose="020F0502020204030204" pitchFamily="34" charset="0"/>
              </a:rPr>
              <a:t>samstarfsaðilar</a:t>
            </a:r>
            <a:r>
              <a:rPr lang="en-US" altLang="is-IS" sz="1400" dirty="0">
                <a:latin typeface="Calibri" panose="020F0502020204030204" pitchFamily="34" charset="0"/>
              </a:rPr>
              <a:t> </a:t>
            </a:r>
            <a:r>
              <a:rPr lang="en-US" altLang="is-IS" sz="1400" dirty="0" err="1">
                <a:latin typeface="Calibri" panose="020F0502020204030204" pitchFamily="34" charset="0"/>
              </a:rPr>
              <a:t>okkar</a:t>
            </a:r>
            <a:r>
              <a:rPr lang="en-US" altLang="is-IS" sz="1400" dirty="0">
                <a:latin typeface="Calibri" panose="020F0502020204030204" pitchFamily="34" charset="0"/>
              </a:rPr>
              <a:t> </a:t>
            </a:r>
            <a:r>
              <a:rPr lang="en-US" altLang="is-IS" sz="1400" dirty="0" err="1">
                <a:latin typeface="Calibri" panose="020F0502020204030204" pitchFamily="34" charset="0"/>
              </a:rPr>
              <a:t>er</a:t>
            </a:r>
            <a:r>
              <a:rPr lang="en-US" altLang="is-IS" sz="1400" dirty="0">
                <a:latin typeface="Calibri" panose="020F0502020204030204" pitchFamily="34" charset="0"/>
              </a:rPr>
              <a:t> </a:t>
            </a:r>
            <a:r>
              <a:rPr lang="en-US" altLang="is-IS" sz="1400" dirty="0" err="1">
                <a:latin typeface="Calibri" panose="020F0502020204030204" pitchFamily="34" charset="0"/>
              </a:rPr>
              <a:t>varða</a:t>
            </a:r>
            <a:r>
              <a:rPr lang="en-US" altLang="is-IS" sz="1400" dirty="0">
                <a:latin typeface="Calibri" panose="020F0502020204030204" pitchFamily="34" charset="0"/>
              </a:rPr>
              <a:t> hag </a:t>
            </a:r>
            <a:r>
              <a:rPr lang="en-US" altLang="is-IS" sz="1400" dirty="0" err="1">
                <a:latin typeface="Calibri" panose="020F0502020204030204" pitchFamily="34" charset="0"/>
              </a:rPr>
              <a:t>nemenda</a:t>
            </a:r>
            <a:r>
              <a:rPr lang="en-US" altLang="is-IS" sz="1400" dirty="0">
                <a:latin typeface="Calibri" panose="020F0502020204030204" pitchFamily="34" charset="0"/>
              </a:rPr>
              <a:t> </a:t>
            </a:r>
            <a:r>
              <a:rPr lang="en-US" altLang="is-IS" sz="1400" dirty="0" err="1">
                <a:latin typeface="Calibri" panose="020F0502020204030204" pitchFamily="34" charset="0"/>
              </a:rPr>
              <a:t>okkar</a:t>
            </a:r>
            <a:r>
              <a:rPr lang="en-US" altLang="is-IS" sz="1400" dirty="0">
                <a:latin typeface="Calibri" panose="020F0502020204030204" pitchFamily="34" charset="0"/>
              </a:rPr>
              <a:t>:</a:t>
            </a:r>
          </a:p>
          <a:p>
            <a:pPr>
              <a:defRPr/>
            </a:pPr>
            <a:r>
              <a:rPr lang="en-US" altLang="is-IS" sz="1400" dirty="0">
                <a:latin typeface="Calibri" panose="020F0502020204030204" pitchFamily="34" charset="0"/>
              </a:rPr>
              <a:t>Grunnskóli – </a:t>
            </a:r>
            <a:r>
              <a:rPr lang="en-US" altLang="is-IS" sz="1400" dirty="0" err="1">
                <a:latin typeface="Calibri" panose="020F0502020204030204" pitchFamily="34" charset="0"/>
              </a:rPr>
              <a:t>Elstu</a:t>
            </a:r>
            <a:r>
              <a:rPr lang="en-US" altLang="is-IS" sz="1400" dirty="0">
                <a:latin typeface="Calibri" panose="020F0502020204030204" pitchFamily="34" charset="0"/>
              </a:rPr>
              <a:t> </a:t>
            </a:r>
            <a:r>
              <a:rPr lang="en-US" altLang="is-IS" sz="1400" dirty="0" err="1">
                <a:latin typeface="Calibri" panose="020F0502020204030204" pitchFamily="34" charset="0"/>
              </a:rPr>
              <a:t>börnin</a:t>
            </a:r>
            <a:r>
              <a:rPr lang="en-US" altLang="is-IS" sz="1400" dirty="0">
                <a:latin typeface="Calibri" panose="020F0502020204030204" pitchFamily="34" charset="0"/>
              </a:rPr>
              <a:t>, </a:t>
            </a:r>
            <a:r>
              <a:rPr lang="en-US" altLang="is-IS" sz="1400" dirty="0" err="1">
                <a:latin typeface="Calibri" panose="020F0502020204030204" pitchFamily="34" charset="0"/>
              </a:rPr>
              <a:t>fædd</a:t>
            </a:r>
            <a:r>
              <a:rPr lang="en-US" altLang="is-IS" sz="1400" dirty="0">
                <a:latin typeface="Calibri" panose="020F0502020204030204" pitchFamily="34" charset="0"/>
              </a:rPr>
              <a:t> 2015 </a:t>
            </a:r>
          </a:p>
          <a:p>
            <a:pPr>
              <a:defRPr/>
            </a:pPr>
            <a:r>
              <a:rPr lang="is-IS" sz="1400" dirty="0">
                <a:latin typeface="Calibri" panose="020F0502020204030204" pitchFamily="34" charset="0"/>
              </a:rPr>
              <a:t>Skólaskrifstofa Austurlands</a:t>
            </a:r>
          </a:p>
          <a:p>
            <a:pPr>
              <a:defRPr/>
            </a:pPr>
            <a:r>
              <a:rPr lang="is-IS" sz="1400" dirty="0">
                <a:latin typeface="Calibri" panose="020F0502020204030204" pitchFamily="34" charset="0"/>
              </a:rPr>
              <a:t>Fljótsdalshérað</a:t>
            </a:r>
          </a:p>
          <a:p>
            <a:pPr eaLnBrk="1" hangingPunct="1">
              <a:defRPr/>
            </a:pPr>
            <a:r>
              <a:rPr lang="is-IS" sz="1400" dirty="0">
                <a:latin typeface="Calibri" panose="020F0502020204030204" pitchFamily="34" charset="0"/>
              </a:rPr>
              <a:t>Greiningarstöð ríkisins og aðrir sérfræðingar.</a:t>
            </a:r>
          </a:p>
          <a:p>
            <a:pPr>
              <a:defRPr/>
            </a:pPr>
            <a:r>
              <a:rPr lang="is-IS" altLang="is-IS" sz="1400" dirty="0">
                <a:latin typeface="Calibri" panose="020F0502020204030204" pitchFamily="34" charset="0"/>
              </a:rPr>
              <a:t>Lögreglan</a:t>
            </a:r>
          </a:p>
          <a:p>
            <a:pPr marL="0" indent="0">
              <a:buNone/>
              <a:defRPr/>
            </a:pPr>
            <a:r>
              <a:rPr lang="is-IS" altLang="is-IS" sz="1400" dirty="0">
                <a:latin typeface="Calibri" panose="020F0502020204030204" pitchFamily="34" charset="0"/>
              </a:rPr>
              <a:t>Einnig erum við í samstarfi við nokkra aðila þar sem börnin gegna lykilhlutverki:</a:t>
            </a:r>
          </a:p>
          <a:p>
            <a:pPr>
              <a:defRPr/>
            </a:pPr>
            <a:r>
              <a:rPr lang="is-IS" altLang="is-IS" sz="1400" b="1" dirty="0" err="1">
                <a:latin typeface="Calibri" panose="020F0502020204030204" pitchFamily="34" charset="0"/>
              </a:rPr>
              <a:t>Hlymsdalir</a:t>
            </a:r>
            <a:r>
              <a:rPr lang="is-IS" altLang="is-IS" sz="1400" b="1" dirty="0">
                <a:latin typeface="Calibri" panose="020F0502020204030204" pitchFamily="34" charset="0"/>
              </a:rPr>
              <a:t>:  </a:t>
            </a:r>
            <a:r>
              <a:rPr lang="is-IS" altLang="is-IS" sz="1400" dirty="0">
                <a:latin typeface="Calibri" panose="020F0502020204030204" pitchFamily="34" charset="0"/>
              </a:rPr>
              <a:t>Börn 2016 fara í heimsókn á </a:t>
            </a:r>
            <a:r>
              <a:rPr lang="is-IS" altLang="is-IS" sz="1400" dirty="0" err="1">
                <a:latin typeface="Calibri" panose="020F0502020204030204" pitchFamily="34" charset="0"/>
              </a:rPr>
              <a:t>Hlymsdali</a:t>
            </a:r>
            <a:r>
              <a:rPr lang="is-IS" altLang="is-IS" sz="1400" dirty="0">
                <a:latin typeface="Calibri" panose="020F0502020204030204" pitchFamily="34" charset="0"/>
              </a:rPr>
              <a:t> -   </a:t>
            </a:r>
          </a:p>
          <a:p>
            <a:pPr>
              <a:defRPr/>
            </a:pPr>
            <a:r>
              <a:rPr lang="is-IS" altLang="is-IS" sz="1400" b="1" dirty="0">
                <a:latin typeface="Calibri" panose="020F0502020204030204" pitchFamily="34" charset="0"/>
              </a:rPr>
              <a:t>Minjasafn: </a:t>
            </a:r>
            <a:r>
              <a:rPr lang="is-IS" altLang="is-IS" sz="1400" dirty="0">
                <a:latin typeface="Calibri" panose="020F0502020204030204" pitchFamily="34" charset="0"/>
              </a:rPr>
              <a:t>Börn fædd 2017.  </a:t>
            </a:r>
          </a:p>
          <a:p>
            <a:pPr>
              <a:defRPr/>
            </a:pPr>
            <a:r>
              <a:rPr lang="is-IS" altLang="is-IS" sz="1400" b="1" dirty="0">
                <a:latin typeface="Calibri" panose="020F0502020204030204" pitchFamily="34" charset="0"/>
              </a:rPr>
              <a:t>Menningarmiðstöð Fljótsdalshéraðs (Sláturhúsið): </a:t>
            </a:r>
            <a:r>
              <a:rPr lang="is-IS" altLang="is-IS" sz="1400" dirty="0">
                <a:latin typeface="Calibri" panose="020F0502020204030204" pitchFamily="34" charset="0"/>
              </a:rPr>
              <a:t>Farið á deildarvísu.</a:t>
            </a:r>
          </a:p>
          <a:p>
            <a:pPr>
              <a:defRPr/>
            </a:pPr>
            <a:r>
              <a:rPr lang="is-IS" altLang="is-IS" sz="1400" b="1" dirty="0">
                <a:latin typeface="Calibri" panose="020F0502020204030204" pitchFamily="34" charset="0"/>
              </a:rPr>
              <a:t>Bókasafn:   </a:t>
            </a:r>
            <a:r>
              <a:rPr lang="is-IS" altLang="is-IS" sz="1400" dirty="0">
                <a:latin typeface="Calibri" panose="020F0502020204030204" pitchFamily="34" charset="0"/>
              </a:rPr>
              <a:t>Börn 2016 fara  í skipulagðar heimsóknir en einnig er í boði að fara með minni hópa á opnunartíma.</a:t>
            </a:r>
          </a:p>
          <a:p>
            <a:pPr>
              <a:defRPr/>
            </a:pPr>
            <a:r>
              <a:rPr lang="is-IS" altLang="is-IS" sz="1400" b="1" dirty="0">
                <a:latin typeface="Calibri" panose="020F0502020204030204" pitchFamily="34" charset="0"/>
              </a:rPr>
              <a:t>Slökkvilið: </a:t>
            </a:r>
            <a:r>
              <a:rPr lang="is-IS" altLang="is-IS" sz="1400" dirty="0">
                <a:latin typeface="Calibri" panose="020F0502020204030204" pitchFamily="34" charset="0"/>
              </a:rPr>
              <a:t>Elsti árgangur er í samvinnu við slökkviliðið og vinnur í forvarnar- og fræðsluefninu um Loga og Glóð. </a:t>
            </a:r>
          </a:p>
          <a:p>
            <a:pPr>
              <a:defRPr/>
            </a:pPr>
            <a:r>
              <a:rPr lang="is-IS" altLang="is-IS" sz="1400" b="1" dirty="0">
                <a:latin typeface="Calibri" panose="020F0502020204030204" pitchFamily="34" charset="0"/>
              </a:rPr>
              <a:t>Gistihúsið </a:t>
            </a:r>
            <a:r>
              <a:rPr lang="is-IS" altLang="is-IS" sz="1400" dirty="0">
                <a:latin typeface="Calibri" panose="020F0502020204030204" pitchFamily="34" charset="0"/>
              </a:rPr>
              <a:t>– Elstu börnunum er boðið þangað í desember í súkkulaði og fá að kíkja á jólasveininn</a:t>
            </a:r>
          </a:p>
          <a:p>
            <a:pPr>
              <a:defRPr/>
            </a:pPr>
            <a:r>
              <a:rPr lang="is-IS" altLang="is-IS" sz="1400" b="1" dirty="0">
                <a:latin typeface="Calibri" panose="020F0502020204030204" pitchFamily="34" charset="0"/>
              </a:rPr>
              <a:t>Egilsstaðakirkja: </a:t>
            </a:r>
            <a:r>
              <a:rPr lang="is-IS" altLang="is-IS" sz="1400" dirty="0">
                <a:latin typeface="Calibri" panose="020F0502020204030204" pitchFamily="34" charset="0"/>
              </a:rPr>
              <a:t>Kirkjan hefur undanfarin ár boðið leikskólabörnum að koma á stutta aðventustund í desember. Ef foreldrar vilja ekki þiggja þetta boð er undirbúin notaleg stund fyrir þau á meðan.</a:t>
            </a:r>
          </a:p>
          <a:p>
            <a:pPr>
              <a:defRPr/>
            </a:pPr>
            <a:r>
              <a:rPr lang="is-IS" sz="1200" b="1" dirty="0"/>
              <a:t>Bras</a:t>
            </a:r>
            <a:r>
              <a:rPr lang="is-IS" sz="1000" dirty="0"/>
              <a:t> </a:t>
            </a:r>
            <a:r>
              <a:rPr lang="is-IS" sz="1100" dirty="0"/>
              <a:t>er menningarhátíð þar sem börnum er gefið tækifæri til að skapa og upplifa listir í víðasta samhengi .  Þetta er samstarfsverkefni á Fljótsdalshéraði. 2015 verða í kirkjunni í tengslum við Brasið. Smiðjur fyrir 2016 hópinn.</a:t>
            </a:r>
          </a:p>
          <a:p>
            <a:pPr>
              <a:defRPr/>
            </a:pPr>
            <a:endParaRPr lang="is-IS" altLang="is-IS" sz="800" dirty="0">
              <a:latin typeface="Calibri" panose="020F0502020204030204" pitchFamily="34" charset="0"/>
            </a:endParaRPr>
          </a:p>
          <a:p>
            <a:pPr marL="0" indent="0">
              <a:buNone/>
              <a:defRPr/>
            </a:pPr>
            <a:endParaRPr lang="is-IS" altLang="is-IS" sz="1200" dirty="0">
              <a:latin typeface="Calibri" panose="020F0502020204030204" pitchFamily="34" charset="0"/>
            </a:endParaRPr>
          </a:p>
          <a:p>
            <a:pPr marL="0" indent="0">
              <a:buNone/>
              <a:defRPr/>
            </a:pPr>
            <a:endParaRPr lang="is-IS" sz="1400" i="1" dirty="0"/>
          </a:p>
          <a:p>
            <a:pPr marL="0" indent="0">
              <a:buNone/>
              <a:defRPr/>
            </a:pPr>
            <a:endParaRPr lang="is-IS" sz="1400" i="1" dirty="0"/>
          </a:p>
          <a:p>
            <a:pPr marL="0" indent="0">
              <a:buFont typeface="Arial" charset="0"/>
              <a:buNone/>
              <a:defRPr/>
            </a:pPr>
            <a:endParaRPr lang="is-IS" sz="1400" dirty="0"/>
          </a:p>
          <a:p>
            <a:pPr marL="273050" indent="-273050" eaLnBrk="1" hangingPunct="1">
              <a:buFont typeface="Wingdings" pitchFamily="2" charset="2"/>
              <a:buNone/>
              <a:defRPr/>
            </a:pPr>
            <a:endParaRPr lang="en-US" altLang="is-IS" sz="1400" b="1" i="1" dirty="0">
              <a:solidFill>
                <a:schemeClr val="accent1"/>
              </a:solidFill>
            </a:endParaRPr>
          </a:p>
          <a:p>
            <a:pPr marL="273050" indent="-273050" algn="r" eaLnBrk="1" hangingPunct="1">
              <a:buFont typeface="Wingdings" pitchFamily="2" charset="2"/>
              <a:buNone/>
              <a:defRPr/>
            </a:pPr>
            <a:endParaRPr lang="en-US" altLang="is-IS" sz="1300" dirty="0">
              <a:solidFill>
                <a:schemeClr val="accent1"/>
              </a:solidFill>
            </a:endParaRPr>
          </a:p>
          <a:p>
            <a:pPr marL="0" indent="0" eaLnBrk="1" hangingPunct="1">
              <a:buFont typeface="Arial" charset="0"/>
              <a:buNone/>
              <a:defRPr/>
            </a:pPr>
            <a:endParaRPr lang="en-US" altLang="is-IS" sz="1300" dirty="0"/>
          </a:p>
          <a:p>
            <a:pPr marL="273050" indent="-273050" eaLnBrk="1" hangingPunct="1">
              <a:buFont typeface="Wingdings" pitchFamily="2" charset="2"/>
              <a:buNone/>
              <a:defRPr/>
            </a:pPr>
            <a:endParaRPr lang="is-IS" altLang="is-I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685800"/>
          </a:xfrm>
        </p:spPr>
        <p:txBody>
          <a:bodyPr>
            <a:normAutofit fontScale="90000"/>
          </a:bodyPr>
          <a:lstStyle/>
          <a:p>
            <a:br>
              <a:rPr lang="is-IS" altLang="is-IS" sz="3600" dirty="0">
                <a:solidFill>
                  <a:srgbClr val="33CC33"/>
                </a:solidFill>
                <a:latin typeface="Calibri" panose="020F0502020204030204" pitchFamily="34" charset="0"/>
              </a:rPr>
            </a:br>
            <a:r>
              <a:rPr lang="is-IS" altLang="is-IS" sz="3100" dirty="0">
                <a:solidFill>
                  <a:srgbClr val="33CC33"/>
                </a:solidFill>
                <a:latin typeface="Calibri" panose="020F0502020204030204" pitchFamily="34" charset="0"/>
              </a:rPr>
              <a:t>Fundir – </a:t>
            </a:r>
            <a:br>
              <a:rPr lang="is-IS" altLang="is-IS" sz="3100" dirty="0">
                <a:solidFill>
                  <a:srgbClr val="33CC33"/>
                </a:solidFill>
                <a:latin typeface="Calibri" panose="020F0502020204030204" pitchFamily="34" charset="0"/>
              </a:rPr>
            </a:br>
            <a:r>
              <a:rPr lang="nn-NO" altLang="is-IS" sz="3100" dirty="0">
                <a:solidFill>
                  <a:srgbClr val="33CC33"/>
                </a:solidFill>
                <a:latin typeface="Calibri" panose="020F0502020204030204" pitchFamily="34" charset="0"/>
              </a:rPr>
              <a:t>Leiðir til upplýsingagjafar, samráðs og skipulagningar:</a:t>
            </a:r>
            <a:br>
              <a:rPr lang="nn-NO" altLang="is-IS" sz="3600" i="1" dirty="0">
                <a:solidFill>
                  <a:schemeClr val="accent4"/>
                </a:solidFill>
              </a:rPr>
            </a:br>
            <a:endParaRPr lang="is-IS" sz="3600" dirty="0">
              <a:solidFill>
                <a:srgbClr val="33CC33"/>
              </a:solidFill>
              <a:latin typeface="Calibri" panose="020F0502020204030204" pitchFamily="34" charset="0"/>
            </a:endParaRPr>
          </a:p>
        </p:txBody>
      </p:sp>
      <p:sp>
        <p:nvSpPr>
          <p:cNvPr id="3" name="Content Placeholder 2"/>
          <p:cNvSpPr>
            <a:spLocks noGrp="1"/>
          </p:cNvSpPr>
          <p:nvPr>
            <p:ph idx="1"/>
          </p:nvPr>
        </p:nvSpPr>
        <p:spPr>
          <a:xfrm>
            <a:off x="381000" y="1524000"/>
            <a:ext cx="8229600" cy="4572000"/>
          </a:xfrm>
        </p:spPr>
        <p:txBody>
          <a:bodyPr/>
          <a:lstStyle/>
          <a:p>
            <a:r>
              <a:rPr lang="is-IS" sz="1400" b="1" dirty="0">
                <a:latin typeface="Calibri" panose="020F0502020204030204" pitchFamily="34" charset="0"/>
              </a:rPr>
              <a:t>Deildarstjórafundir: </a:t>
            </a:r>
            <a:r>
              <a:rPr lang="is-IS" sz="1400" dirty="0">
                <a:latin typeface="Calibri" panose="020F0502020204030204" pitchFamily="34" charset="0"/>
              </a:rPr>
              <a:t>Á fimmtudögum  kl.12.30-13.30 eru haldnir deildarstjórafundir og á miðvikudögum stundum þegar- skipulagið er eftirfarandi en einnig er sett upp skipulag fyrir hvern mánuð á kaffistofu  </a:t>
            </a: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endParaRPr lang="is-IS" sz="1400" b="1" dirty="0">
              <a:latin typeface="Calibri" panose="020F0502020204030204" pitchFamily="34" charset="0"/>
            </a:endParaRPr>
          </a:p>
          <a:p>
            <a:pPr lvl="0">
              <a:buClr>
                <a:srgbClr val="F07F09"/>
              </a:buClr>
            </a:pPr>
            <a:r>
              <a:rPr lang="is-IS" sz="1400" b="1" dirty="0">
                <a:solidFill>
                  <a:prstClr val="black"/>
                </a:solidFill>
                <a:latin typeface="Calibri" panose="020F0502020204030204" pitchFamily="34" charset="0"/>
              </a:rPr>
              <a:t>Deildarfundir: </a:t>
            </a:r>
            <a:r>
              <a:rPr lang="is-IS" sz="1400" dirty="0">
                <a:solidFill>
                  <a:prstClr val="black"/>
                </a:solidFill>
                <a:latin typeface="Calibri" panose="020F0502020204030204" pitchFamily="34" charset="0"/>
              </a:rPr>
              <a:t>Aðra hverja viku í klukkustund – starfsmenn annarra deilda leysa þá af á meðan </a:t>
            </a:r>
          </a:p>
          <a:p>
            <a:pPr lvl="0">
              <a:buClr>
                <a:srgbClr val="F07F09"/>
              </a:buClr>
            </a:pPr>
            <a:r>
              <a:rPr lang="is-IS" sz="1400" b="1" dirty="0">
                <a:solidFill>
                  <a:prstClr val="black"/>
                </a:solidFill>
                <a:latin typeface="Calibri" panose="020F0502020204030204" pitchFamily="34" charset="0"/>
              </a:rPr>
              <a:t>Sérkennslufundir:  </a:t>
            </a:r>
            <a:r>
              <a:rPr lang="is-IS" sz="1400" dirty="0">
                <a:solidFill>
                  <a:prstClr val="black"/>
                </a:solidFill>
                <a:latin typeface="Calibri" panose="020F0502020204030204" pitchFamily="34" charset="0"/>
              </a:rPr>
              <a:t>Einni sinni í  mánuði funda þeir sem sjá um sérkennslu í sitt hvoru húsinu. Sérkennslustjóri heldur utan um þá fundi. Mánudögum á Tjarnarlandi og þriðjudögum á Skógarlandi </a:t>
            </a:r>
          </a:p>
          <a:p>
            <a:pPr lvl="0">
              <a:buClr>
                <a:srgbClr val="F07F09"/>
              </a:buClr>
            </a:pPr>
            <a:r>
              <a:rPr lang="is-IS" sz="1400" b="1" dirty="0">
                <a:solidFill>
                  <a:prstClr val="black"/>
                </a:solidFill>
                <a:latin typeface="Calibri" panose="020F0502020204030204" pitchFamily="34" charset="0"/>
              </a:rPr>
              <a:t>Starfsmannasamtöl</a:t>
            </a:r>
            <a:r>
              <a:rPr lang="is-IS" sz="1400" dirty="0">
                <a:solidFill>
                  <a:prstClr val="black"/>
                </a:solidFill>
                <a:latin typeface="Calibri" panose="020F0502020204030204" pitchFamily="34" charset="0"/>
              </a:rPr>
              <a:t>  stutt í nóvember en lengri í apríl /maí </a:t>
            </a:r>
            <a:endParaRPr lang="is-IS" sz="1400" b="1"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31095496"/>
              </p:ext>
            </p:extLst>
          </p:nvPr>
        </p:nvGraphicFramePr>
        <p:xfrm>
          <a:off x="762000" y="1981200"/>
          <a:ext cx="6248400" cy="2035176"/>
        </p:xfrm>
        <a:graphic>
          <a:graphicData uri="http://schemas.openxmlformats.org/drawingml/2006/table">
            <a:tbl>
              <a:tblPr firstRow="1" firstCol="1" bandRow="1"/>
              <a:tblGrid>
                <a:gridCol w="583331">
                  <a:extLst>
                    <a:ext uri="{9D8B030D-6E8A-4147-A177-3AD203B41FA5}">
                      <a16:colId xmlns:a16="http://schemas.microsoft.com/office/drawing/2014/main" val="2589671638"/>
                    </a:ext>
                  </a:extLst>
                </a:gridCol>
                <a:gridCol w="3582039">
                  <a:extLst>
                    <a:ext uri="{9D8B030D-6E8A-4147-A177-3AD203B41FA5}">
                      <a16:colId xmlns:a16="http://schemas.microsoft.com/office/drawing/2014/main" val="625803758"/>
                    </a:ext>
                  </a:extLst>
                </a:gridCol>
                <a:gridCol w="2083030">
                  <a:extLst>
                    <a:ext uri="{9D8B030D-6E8A-4147-A177-3AD203B41FA5}">
                      <a16:colId xmlns:a16="http://schemas.microsoft.com/office/drawing/2014/main" val="3823207560"/>
                    </a:ext>
                  </a:extLst>
                </a:gridCol>
              </a:tblGrid>
              <a:tr h="0">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Vika:</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is-IS" sz="1600" b="1" u="sng" dirty="0">
                          <a:effectLst/>
                          <a:latin typeface="Calibri" panose="020F0502020204030204" pitchFamily="34" charset="0"/>
                          <a:ea typeface="Calibri" panose="020F0502020204030204" pitchFamily="34" charset="0"/>
                          <a:cs typeface="Times New Roman" panose="02020603050405020304" pitchFamily="18" charset="0"/>
                        </a:rPr>
                        <a:t>Deildarstjórafundir</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a:effectLst/>
                          <a:latin typeface="Calibri" panose="020F0502020204030204" pitchFamily="34" charset="0"/>
                          <a:ea typeface="Calibri" panose="020F0502020204030204" pitchFamily="34" charset="0"/>
                          <a:cs typeface="Times New Roman" panose="02020603050405020304" pitchFamily="18" charset="0"/>
                        </a:rPr>
                        <a:t>Dagur/staður:</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0115216"/>
                  </a:ext>
                </a:extLst>
              </a:tr>
              <a:tr h="0">
                <a:tc>
                  <a:txBody>
                    <a:bodyPr/>
                    <a:lstStyle/>
                    <a:p>
                      <a:pPr>
                        <a:lnSpc>
                          <a:spcPct val="107000"/>
                        </a:lnSpc>
                        <a:spcAft>
                          <a:spcPts val="0"/>
                        </a:spcAft>
                      </a:pPr>
                      <a:r>
                        <a:rPr lang="is-IS" sz="1400" b="1">
                          <a:effectLst/>
                          <a:latin typeface="Calibri" panose="020F0502020204030204" pitchFamily="34" charset="0"/>
                          <a:ea typeface="Calibri" panose="020F0502020204030204" pitchFamily="34" charset="0"/>
                          <a:cs typeface="Times New Roman" panose="02020603050405020304" pitchFamily="18" charset="0"/>
                        </a:rPr>
                        <a:t>1.</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Yngri álma kl. 12:00 – 12:45</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Eldri álma kl. 12:45 – 13:30 </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Tjarnarland kl.  12:30 – 13:30</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Fimmtudag/Skógarland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Fimmtudag/Skógarland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Miðvikudag/Tjarnarland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3543198"/>
                  </a:ext>
                </a:extLst>
              </a:tr>
              <a:tr h="0">
                <a:tc>
                  <a:txBody>
                    <a:bodyPr/>
                    <a:lstStyle/>
                    <a:p>
                      <a:pPr>
                        <a:lnSpc>
                          <a:spcPct val="107000"/>
                        </a:lnSpc>
                        <a:spcAft>
                          <a:spcPts val="0"/>
                        </a:spcAft>
                      </a:pPr>
                      <a:r>
                        <a:rPr lang="is-IS" sz="1400" b="1">
                          <a:effectLst/>
                          <a:latin typeface="Calibri" panose="020F0502020204030204" pitchFamily="34" charset="0"/>
                          <a:ea typeface="Calibri" panose="020F0502020204030204" pitchFamily="34" charset="0"/>
                          <a:cs typeface="Times New Roman" panose="02020603050405020304" pitchFamily="18" charset="0"/>
                        </a:rPr>
                        <a:t>2.</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Yngri álma kl. 12:00 – 12:30 </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Eldri álma og Tjarnarland kl. 12:30 – 13:30</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Fimmtudag/Skógarland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Fimmtudag/Skógarland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5726884"/>
                  </a:ext>
                </a:extLst>
              </a:tr>
              <a:tr h="0">
                <a:tc>
                  <a:txBody>
                    <a:bodyPr/>
                    <a:lstStyle/>
                    <a:p>
                      <a:pPr>
                        <a:lnSpc>
                          <a:spcPct val="107000"/>
                        </a:lnSpc>
                        <a:spcAft>
                          <a:spcPts val="0"/>
                        </a:spcAft>
                      </a:pPr>
                      <a:r>
                        <a:rPr lang="is-IS" sz="1400" b="1">
                          <a:effectLst/>
                          <a:latin typeface="Calibri" panose="020F0502020204030204" pitchFamily="34" charset="0"/>
                          <a:ea typeface="Calibri" panose="020F0502020204030204" pitchFamily="34" charset="0"/>
                          <a:cs typeface="Times New Roman" panose="02020603050405020304" pitchFamily="18" charset="0"/>
                        </a:rPr>
                        <a:t>3</a:t>
                      </a:r>
                      <a:endParaRPr lang="is-I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Allir kl. 12:30 – 13:30</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Fimmtudagur/Skógarland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795825"/>
                  </a:ext>
                </a:extLst>
              </a:tr>
              <a:tr h="0">
                <a:tc>
                  <a:txBody>
                    <a:bodyPr/>
                    <a:lstStyle/>
                    <a:p>
                      <a:pPr>
                        <a:lnSpc>
                          <a:spcPct val="107000"/>
                        </a:lnSpc>
                        <a:spcAft>
                          <a:spcPts val="0"/>
                        </a:spcAft>
                      </a:pPr>
                      <a:r>
                        <a:rPr lang="is-IS" sz="1400" b="1" dirty="0">
                          <a:effectLst/>
                          <a:latin typeface="Calibri" panose="020F0502020204030204" pitchFamily="34" charset="0"/>
                          <a:ea typeface="Calibri" panose="020F0502020204030204" pitchFamily="34" charset="0"/>
                          <a:cs typeface="Times New Roman" panose="02020603050405020304" pitchFamily="18" charset="0"/>
                        </a:rPr>
                        <a:t>4.</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Yngri álma og eldri álma kl. 12:30 – 13:30</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Tjarnarland kl. 12:30 – 13:30</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Fimmtudag/Skógarland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s-IS" sz="1400" dirty="0">
                          <a:effectLst/>
                          <a:latin typeface="Calibri" panose="020F0502020204030204" pitchFamily="34" charset="0"/>
                          <a:ea typeface="Calibri" panose="020F0502020204030204" pitchFamily="34" charset="0"/>
                          <a:cs typeface="Times New Roman" panose="02020603050405020304" pitchFamily="18" charset="0"/>
                        </a:rPr>
                        <a:t>Miðvikudag/Tjarnarland</a:t>
                      </a:r>
                      <a:endParaRPr lang="is-I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2030661"/>
                  </a:ext>
                </a:extLst>
              </a:tr>
            </a:tbl>
          </a:graphicData>
        </a:graphic>
      </p:graphicFrame>
    </p:spTree>
    <p:extLst>
      <p:ext uri="{BB962C8B-B14F-4D97-AF65-F5344CB8AC3E}">
        <p14:creationId xmlns:p14="http://schemas.microsoft.com/office/powerpoint/2010/main" val="647120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sz="3200" dirty="0">
                <a:solidFill>
                  <a:srgbClr val="33CC33"/>
                </a:solidFill>
                <a:latin typeface="Calibri" panose="020F0502020204030204" pitchFamily="34" charset="0"/>
              </a:rPr>
              <a:t>Skipulagsdagar </a:t>
            </a:r>
          </a:p>
        </p:txBody>
      </p:sp>
      <p:sp>
        <p:nvSpPr>
          <p:cNvPr id="3" name="Content Placeholder 2"/>
          <p:cNvSpPr>
            <a:spLocks noGrp="1"/>
          </p:cNvSpPr>
          <p:nvPr>
            <p:ph idx="1"/>
          </p:nvPr>
        </p:nvSpPr>
        <p:spPr/>
        <p:txBody>
          <a:bodyPr/>
          <a:lstStyle/>
          <a:p>
            <a:pPr marL="0" indent="0">
              <a:buNone/>
            </a:pPr>
            <a:r>
              <a:rPr lang="is-IS" sz="2000" dirty="0">
                <a:latin typeface="Calibri" panose="020F0502020204030204" pitchFamily="34" charset="0"/>
              </a:rPr>
              <a:t>Á </a:t>
            </a:r>
            <a:r>
              <a:rPr lang="is-IS" sz="2000">
                <a:latin typeface="Calibri" panose="020F0502020204030204" pitchFamily="34" charset="0"/>
              </a:rPr>
              <a:t>skólaárinu 2020-2021  </a:t>
            </a:r>
            <a:r>
              <a:rPr lang="is-IS" sz="2000" dirty="0">
                <a:latin typeface="Calibri" panose="020F0502020204030204" pitchFamily="34" charset="0"/>
              </a:rPr>
              <a:t>eru 6 skipulagsdagar á skóladagatalinu.  Sjötti dagurinn er viðbót sem komið var á til </a:t>
            </a:r>
            <a:r>
              <a:rPr lang="is-IS" sz="2000" dirty="0" err="1">
                <a:latin typeface="Calibri" panose="020F0502020204030204" pitchFamily="34" charset="0"/>
              </a:rPr>
              <a:t>móts</a:t>
            </a:r>
            <a:r>
              <a:rPr lang="is-IS" sz="2000" dirty="0">
                <a:latin typeface="Calibri" panose="020F0502020204030204" pitchFamily="34" charset="0"/>
              </a:rPr>
              <a:t> við skort á starfsmannafundum, og er notaður í </a:t>
            </a:r>
            <a:r>
              <a:rPr lang="is-IS" sz="2000" dirty="0" err="1">
                <a:latin typeface="Calibri" panose="020F0502020204030204" pitchFamily="34" charset="0"/>
              </a:rPr>
              <a:t>bútum</a:t>
            </a:r>
            <a:r>
              <a:rPr lang="is-IS" sz="2000" dirty="0">
                <a:latin typeface="Calibri" panose="020F0502020204030204" pitchFamily="34" charset="0"/>
              </a:rPr>
              <a:t> um haustið. Því er lokað einn dag milli jóla og nýárs. Starfsmenn funda á eftirvinnutíma á dagvinnukaupi til að gera þá mögulega.</a:t>
            </a:r>
          </a:p>
          <a:p>
            <a:pPr marL="0" indent="0">
              <a:buNone/>
            </a:pPr>
            <a:endParaRPr lang="is-IS" sz="2000" b="1" dirty="0">
              <a:latin typeface="Calibri" panose="020F0502020204030204" pitchFamily="34" charset="0"/>
            </a:endParaRPr>
          </a:p>
          <a:p>
            <a:pPr marL="0" indent="0">
              <a:buNone/>
            </a:pPr>
            <a:r>
              <a:rPr lang="is-IS" sz="2000" b="1" dirty="0">
                <a:latin typeface="Calibri" panose="020F0502020204030204" pitchFamily="34" charset="0"/>
              </a:rPr>
              <a:t>Skipulagsdagarnir eru sem hér segir: </a:t>
            </a:r>
          </a:p>
          <a:p>
            <a:r>
              <a:rPr lang="is-IS" sz="2000" dirty="0">
                <a:latin typeface="Calibri" panose="020F0502020204030204" pitchFamily="34" charset="0"/>
              </a:rPr>
              <a:t>•	18. september - </a:t>
            </a:r>
          </a:p>
          <a:p>
            <a:r>
              <a:rPr lang="is-IS" sz="2000" dirty="0">
                <a:latin typeface="Calibri" panose="020F0502020204030204" pitchFamily="34" charset="0"/>
              </a:rPr>
              <a:t>•	26. október - símenntun og skipulagsvinna.</a:t>
            </a:r>
          </a:p>
          <a:p>
            <a:r>
              <a:rPr lang="is-IS" sz="2000" dirty="0">
                <a:latin typeface="Calibri" panose="020F0502020204030204" pitchFamily="34" charset="0"/>
              </a:rPr>
              <a:t>•	28. desember - ígildi starfsmannafunda -  september- desember og 	janúar fara upp í hann . </a:t>
            </a:r>
          </a:p>
          <a:p>
            <a:r>
              <a:rPr lang="is-IS" sz="2000" dirty="0">
                <a:latin typeface="Calibri" panose="020F0502020204030204" pitchFamily="34" charset="0"/>
              </a:rPr>
              <a:t>•	22. febrúar - símenntun  og skipulagsvinna.</a:t>
            </a:r>
          </a:p>
          <a:p>
            <a:r>
              <a:rPr lang="is-IS" sz="2000" dirty="0">
                <a:latin typeface="Calibri" panose="020F0502020204030204" pitchFamily="34" charset="0"/>
              </a:rPr>
              <a:t>•	23.apríl – símenntun starfsfólks.</a:t>
            </a:r>
          </a:p>
          <a:p>
            <a:r>
              <a:rPr lang="is-IS" sz="2000" dirty="0">
                <a:latin typeface="Calibri" panose="020F0502020204030204" pitchFamily="34" charset="0"/>
              </a:rPr>
              <a:t>•	7. júní - skipulags- og matsdagur.</a:t>
            </a:r>
          </a:p>
        </p:txBody>
      </p:sp>
    </p:spTree>
    <p:extLst>
      <p:ext uri="{BB962C8B-B14F-4D97-AF65-F5344CB8AC3E}">
        <p14:creationId xmlns:p14="http://schemas.microsoft.com/office/powerpoint/2010/main" val="3259103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sz="3600" dirty="0">
                <a:solidFill>
                  <a:srgbClr val="33CC33"/>
                </a:solidFill>
                <a:latin typeface="Calibri" panose="020F0502020204030204" pitchFamily="34" charset="0"/>
              </a:rPr>
              <a:t>Foreldrasamstarf</a:t>
            </a:r>
          </a:p>
        </p:txBody>
      </p:sp>
      <p:sp>
        <p:nvSpPr>
          <p:cNvPr id="3" name="Content Placeholder 2"/>
          <p:cNvSpPr>
            <a:spLocks noGrp="1"/>
          </p:cNvSpPr>
          <p:nvPr>
            <p:ph idx="1"/>
          </p:nvPr>
        </p:nvSpPr>
        <p:spPr>
          <a:xfrm>
            <a:off x="437920" y="1371600"/>
            <a:ext cx="8229600" cy="5181600"/>
          </a:xfrm>
        </p:spPr>
        <p:txBody>
          <a:bodyPr/>
          <a:lstStyle/>
          <a:p>
            <a:pPr marL="0" indent="0">
              <a:buNone/>
            </a:pPr>
            <a:r>
              <a:rPr lang="is-IS" sz="1400" dirty="0">
                <a:latin typeface="Calibri" panose="020F0502020204030204" pitchFamily="34" charset="0"/>
              </a:rPr>
              <a:t>Gott samstarf byggir á tengslum milli heimilis og skóla sem einkennast af trausti, virðingu og hlustun. Í Tjarnarskógi viljum við halda áfram að byggja upp skólasamfélag sem einkennist af þessum þáttum því við vitum að foreldrar þekkja börnin sín best og að mesti árangurinn næst þegar skóli og heimili vinna saman að velferð barnsins.     Í júní var kynningarfundur fyrir foreldra sem voru að byrja með börn  í yngri </a:t>
            </a:r>
            <a:r>
              <a:rPr lang="is-IS" sz="1400" dirty="0" err="1">
                <a:latin typeface="Calibri" panose="020F0502020204030204" pitchFamily="34" charset="0"/>
              </a:rPr>
              <a:t>álmu</a:t>
            </a:r>
            <a:r>
              <a:rPr lang="is-IS" sz="1400" dirty="0">
                <a:latin typeface="Calibri" panose="020F0502020204030204" pitchFamily="34" charset="0"/>
              </a:rPr>
              <a:t> en síðan eru  haldnir kynningarfundir fyrir foreldra elstu barnanna   þar sem vetrarstarfið er kynnt.</a:t>
            </a:r>
          </a:p>
          <a:p>
            <a:pPr marL="0" indent="0">
              <a:buNone/>
            </a:pPr>
            <a:r>
              <a:rPr lang="is-IS" sz="1400" dirty="0" err="1">
                <a:latin typeface="Calibri" panose="020F0502020204030204" pitchFamily="34" charset="0"/>
              </a:rPr>
              <a:t>Forldraviðtöl</a:t>
            </a:r>
            <a:r>
              <a:rPr lang="is-IS" sz="1400" dirty="0">
                <a:latin typeface="Calibri" panose="020F0502020204030204" pitchFamily="34" charset="0"/>
              </a:rPr>
              <a:t> eru í upphaf leikskólagöngu og í október/nóvember og mars/apríl </a:t>
            </a:r>
          </a:p>
          <a:p>
            <a:pPr marL="0" indent="0">
              <a:buNone/>
            </a:pPr>
            <a:r>
              <a:rPr lang="is-IS" sz="1400" b="1" dirty="0">
                <a:latin typeface="Calibri" panose="020F0502020204030204" pitchFamily="34" charset="0"/>
              </a:rPr>
              <a:t>Foreldrafélag</a:t>
            </a:r>
          </a:p>
          <a:p>
            <a:pPr marL="0" indent="0">
              <a:buNone/>
            </a:pPr>
            <a:r>
              <a:rPr lang="is-IS" sz="1400" dirty="0">
                <a:latin typeface="Calibri" panose="020F0502020204030204" pitchFamily="34" charset="0"/>
              </a:rPr>
              <a:t>Markmið foreldrafélagsins er að stuðla að velferð barna í leikskólanum og veita  stuðning við leikskólann og starfsemi hans. Félagsgjöld eru innheimt með leikskólagjöldum. Þau eru notuð til að styrkja ýmis verkefni sem tengjast leikskólastarfinu s.s. leiksýningar, sveitaferðir, jólaball og annað sem uppá kemur hverju sinni. Foreldrafélagið er með flipa á heimasíðu leikskólans og þar eru m.a. lög þess.</a:t>
            </a:r>
          </a:p>
          <a:p>
            <a:pPr marL="0" indent="0">
              <a:buNone/>
            </a:pPr>
            <a:r>
              <a:rPr lang="is-IS" sz="1400" b="1" dirty="0">
                <a:latin typeface="Calibri" panose="020F0502020204030204" pitchFamily="34" charset="0"/>
              </a:rPr>
              <a:t>Foreldraráð</a:t>
            </a:r>
          </a:p>
          <a:p>
            <a:pPr marL="0" indent="0">
              <a:buNone/>
            </a:pPr>
            <a:r>
              <a:rPr lang="is-IS" sz="1400" dirty="0">
                <a:latin typeface="Calibri" panose="020F0502020204030204" pitchFamily="34" charset="0"/>
              </a:rPr>
              <a:t>Það er lagaleg skylda að hafa foreldraráð í leikskólum. Þrír foreldrar eru kosnir til starfa með leikskólastjóra, og er hlutverk þeirra að gefa umsagnir til leikskóla og fræðslunefndar um skólanámskrá og áætlanir sem varða starfsemi leikskólans. Foreldraráð hefur einnig eftirlitshlutverk á framkvæmd og kynningu áætlana um leikskólann gagnvart foreldrum. Foreldraráð hefur einnig umsagnarrétt um allar meiriháttar breytingar á leikskólastarfinu.</a:t>
            </a:r>
            <a:endParaRPr lang="is-IS" dirty="0"/>
          </a:p>
          <a:p>
            <a:pPr marL="0" indent="0">
              <a:buNone/>
            </a:pPr>
            <a:r>
              <a:rPr lang="is-IS" sz="1400" b="1" dirty="0">
                <a:latin typeface="Calibri" panose="020F0502020204030204" pitchFamily="34" charset="0"/>
              </a:rPr>
              <a:t>Upplýsingaflæði</a:t>
            </a:r>
          </a:p>
          <a:p>
            <a:pPr marL="0" indent="0">
              <a:buNone/>
            </a:pPr>
            <a:r>
              <a:rPr lang="is-IS" sz="1400" dirty="0">
                <a:latin typeface="Calibri" panose="020F0502020204030204" pitchFamily="34" charset="0"/>
              </a:rPr>
              <a:t>Heimasíða leikskólans er vettvangur til að auglýsa viðburði og segja frá uppákomum. Deildarstjórar senda foreldrum reglulega tölvupóst um starfið á deildinni. Deildarstjórar gera </a:t>
            </a:r>
            <a:r>
              <a:rPr lang="is-IS" sz="1400" i="1" dirty="0">
                <a:latin typeface="Calibri" panose="020F0502020204030204" pitchFamily="34" charset="0"/>
              </a:rPr>
              <a:t>Viðburðardagatal</a:t>
            </a:r>
            <a:r>
              <a:rPr lang="is-IS" sz="1400" dirty="0">
                <a:latin typeface="Calibri" panose="020F0502020204030204" pitchFamily="34" charset="0"/>
              </a:rPr>
              <a:t> fyrir hvern mánuð, þar sem dagskrá mánaðarins er tíunduð. Viðburðardagatalið er sent foreldrum en einnig hengt upp á vegg í leikskólanum.</a:t>
            </a:r>
          </a:p>
        </p:txBody>
      </p:sp>
    </p:spTree>
    <p:extLst>
      <p:ext uri="{BB962C8B-B14F-4D97-AF65-F5344CB8AC3E}">
        <p14:creationId xmlns:p14="http://schemas.microsoft.com/office/powerpoint/2010/main" val="2443028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Clarity</Template>
  <TotalTime>8810</TotalTime>
  <Words>2374</Words>
  <Application>Microsoft Office PowerPoint</Application>
  <PresentationFormat>On-screen Show (4:3)</PresentationFormat>
  <Paragraphs>277</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Clarity</vt:lpstr>
      <vt:lpstr>PowerPoint Presentation</vt:lpstr>
      <vt:lpstr>Börn og kennarar</vt:lpstr>
      <vt:lpstr>Námið í vetur</vt:lpstr>
      <vt:lpstr>Sérstakar áherslur í vetur:</vt:lpstr>
      <vt:lpstr>Siðir og venjur </vt:lpstr>
      <vt:lpstr>Samstarf </vt:lpstr>
      <vt:lpstr> Fundir –  Leiðir til upplýsingagjafar, samráðs og skipulagningar: </vt:lpstr>
      <vt:lpstr>Skipulagsdagar </vt:lpstr>
      <vt:lpstr>Foreldrasamstarf</vt:lpstr>
      <vt:lpstr>Skólaþróun</vt:lpstr>
      <vt:lpstr>Lokaorð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Tjarnarskógur</dc:title>
  <dc:creator>Guðný Anna Þóreyjardóttir</dc:creator>
  <cp:lastModifiedBy>Sigríður Herdís Pálsdóttir</cp:lastModifiedBy>
  <cp:revision>447</cp:revision>
  <cp:lastPrinted>2020-09-10T11:39:23Z</cp:lastPrinted>
  <dcterms:created xsi:type="dcterms:W3CDTF">2006-08-16T00:00:00Z</dcterms:created>
  <dcterms:modified xsi:type="dcterms:W3CDTF">2020-09-30T08:49:00Z</dcterms:modified>
</cp:coreProperties>
</file>